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92" r:id="rId24"/>
    <p:sldId id="285" r:id="rId25"/>
    <p:sldId id="286" r:id="rId26"/>
    <p:sldId id="287" r:id="rId27"/>
    <p:sldId id="279" r:id="rId28"/>
    <p:sldId id="280" r:id="rId29"/>
    <p:sldId id="281" r:id="rId30"/>
    <p:sldId id="282" r:id="rId31"/>
    <p:sldId id="283" r:id="rId32"/>
    <p:sldId id="284" r:id="rId33"/>
    <p:sldId id="276" r:id="rId34"/>
    <p:sldId id="288" r:id="rId35"/>
    <p:sldId id="289" r:id="rId36"/>
    <p:sldId id="290" r:id="rId37"/>
    <p:sldId id="291" r:id="rId3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2402F-3474-441E-B64F-12026E6B6A64}" type="datetimeFigureOut">
              <a:rPr lang="zh-TW" altLang="en-US" smtClean="0"/>
              <a:t>2016/4/11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312949-A72F-4192-BA3B-E9C2A5EF8AF7}" type="slidenum">
              <a:rPr lang="zh-TW" altLang="en-US" smtClean="0"/>
              <a:t>‹#›</a:t>
            </a:fld>
            <a:endParaRPr lang="zh-TW" altLang="en-US"/>
          </a:p>
        </p:txBody>
      </p:sp>
    </p:spTree>
    <p:extLst>
      <p:ext uri="{BB962C8B-B14F-4D97-AF65-F5344CB8AC3E}">
        <p14:creationId xmlns:p14="http://schemas.microsoft.com/office/powerpoint/2010/main" val="349504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4E32D407-5607-4BA5-8E11-B31ECCEC2859}" type="datetime1">
              <a:rPr lang="zh-TW" altLang="en-US" smtClean="0"/>
              <a:t>2016/4/11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3093435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F831C68-61C7-492C-86F8-CABB5BA2621E}" type="datetime1">
              <a:rPr lang="zh-TW" altLang="en-US" smtClean="0"/>
              <a:t>2016/4/11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341662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40B4D83F-CCA6-4BD9-A7C4-C3AAC7874218}" type="datetime1">
              <a:rPr lang="zh-TW" altLang="en-US" smtClean="0"/>
              <a:t>2016/4/11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1297695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F5B9838-58FC-4E05-80B2-C79FE239A066}" type="datetime1">
              <a:rPr lang="zh-TW" altLang="en-US" smtClean="0"/>
              <a:t>2016/4/11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266345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C4E0CFBE-7B75-4D65-A9B1-2736C7903468}" type="datetime1">
              <a:rPr lang="zh-TW" altLang="en-US" smtClean="0"/>
              <a:t>2016/4/11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1659391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21C1869-B1BB-4C05-8452-95132AD51053}" type="datetime1">
              <a:rPr lang="zh-TW" altLang="en-US" smtClean="0"/>
              <a:t>2016/4/11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137768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DA73DEC9-F597-48F7-B5AE-6181276B2CC8}" type="datetime1">
              <a:rPr lang="zh-TW" altLang="en-US" smtClean="0"/>
              <a:t>2016/4/11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1436296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9902AF06-48D0-4AA9-A41C-505F4DE16EAF}" type="datetime1">
              <a:rPr lang="zh-TW" altLang="en-US" smtClean="0"/>
              <a:t>2016/4/11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822173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1F344B3-8459-4DBE-A3F3-7529C1E2BCC4}" type="datetime1">
              <a:rPr lang="zh-TW" altLang="en-US" smtClean="0"/>
              <a:t>2016/4/11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1819492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75F888E-B60B-407F-87C6-817CE34B0E36}" type="datetime1">
              <a:rPr lang="zh-TW" altLang="en-US" smtClean="0"/>
              <a:t>2016/4/11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130222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F60864E-0BD4-43BF-9B7F-AFCD6EA111AF}" type="datetime1">
              <a:rPr lang="zh-TW" altLang="en-US" smtClean="0"/>
              <a:t>2016/4/11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2611523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FE659-B395-4453-A63F-1058AA7E4E88}" type="datetime1">
              <a:rPr lang="zh-TW" altLang="en-US" smtClean="0"/>
              <a:t>2016/4/11</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F47A4-25BE-4003-AC33-C5926BEBDF23}" type="slidenum">
              <a:rPr lang="zh-TW" altLang="en-US" smtClean="0"/>
              <a:t>‹#›</a:t>
            </a:fld>
            <a:endParaRPr lang="zh-TW" altLang="en-US"/>
          </a:p>
        </p:txBody>
      </p:sp>
    </p:spTree>
    <p:extLst>
      <p:ext uri="{BB962C8B-B14F-4D97-AF65-F5344CB8AC3E}">
        <p14:creationId xmlns:p14="http://schemas.microsoft.com/office/powerpoint/2010/main" val="2904735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 Id="rId4" Type="http://schemas.openxmlformats.org/officeDocument/2006/relationships/image" Target="../media/image53.emf"/></Relationships>
</file>

<file path=ppt/slides/_rels/slide3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emf"/><Relationship Id="rId1" Type="http://schemas.openxmlformats.org/officeDocument/2006/relationships/slideLayout" Target="../slideLayouts/slideLayout2.xml"/><Relationship Id="rId5" Type="http://schemas.openxmlformats.org/officeDocument/2006/relationships/image" Target="../media/image71.emf"/><Relationship Id="rId4" Type="http://schemas.openxmlformats.org/officeDocument/2006/relationships/image" Target="../media/image70.jp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332656"/>
            <a:ext cx="8064896" cy="1470025"/>
          </a:xfrm>
        </p:spPr>
        <p:txBody>
          <a:bodyPr>
            <a:noAutofit/>
          </a:bodyPr>
          <a:lstStyle/>
          <a:p>
            <a:r>
              <a:rPr lang="en-US" altLang="zh-TW" sz="3200" b="1" dirty="0" smtClean="0">
                <a:solidFill>
                  <a:srgbClr val="3333FF"/>
                </a:solidFill>
              </a:rPr>
              <a:t>CHAPTER 3   Introduction to the Quantum</a:t>
            </a:r>
            <a:br>
              <a:rPr lang="en-US" altLang="zh-TW" sz="3200" b="1" dirty="0" smtClean="0">
                <a:solidFill>
                  <a:srgbClr val="3333FF"/>
                </a:solidFill>
              </a:rPr>
            </a:br>
            <a:r>
              <a:rPr lang="en-US" altLang="zh-TW" sz="3200" b="1" dirty="0" smtClean="0">
                <a:solidFill>
                  <a:srgbClr val="3333FF"/>
                </a:solidFill>
              </a:rPr>
              <a:t>Theory of Solids</a:t>
            </a:r>
            <a:endParaRPr lang="zh-TW" altLang="en-US" sz="3200" b="1" dirty="0">
              <a:solidFill>
                <a:srgbClr val="3333FF"/>
              </a:solidFill>
            </a:endParaRPr>
          </a:p>
        </p:txBody>
      </p:sp>
      <p:sp>
        <p:nvSpPr>
          <p:cNvPr id="3" name="副標題 2"/>
          <p:cNvSpPr>
            <a:spLocks noGrp="1"/>
          </p:cNvSpPr>
          <p:nvPr>
            <p:ph type="subTitle" idx="1"/>
          </p:nvPr>
        </p:nvSpPr>
        <p:spPr>
          <a:xfrm>
            <a:off x="467544" y="1916832"/>
            <a:ext cx="8208912" cy="4752528"/>
          </a:xfrm>
        </p:spPr>
        <p:txBody>
          <a:bodyPr>
            <a:noAutofit/>
          </a:bodyPr>
          <a:lstStyle/>
          <a:p>
            <a:pPr marL="342900" indent="-342900" algn="l">
              <a:buFont typeface="Arial" pitchFamily="34" charset="0"/>
              <a:buChar char="•"/>
            </a:pPr>
            <a:r>
              <a:rPr lang="en-US" altLang="zh-TW" sz="2000" b="1" dirty="0" smtClean="0">
                <a:solidFill>
                  <a:srgbClr val="FF0000"/>
                </a:solidFill>
              </a:rPr>
              <a:t>generalize these concepts to the electron in a crystal lattice.</a:t>
            </a:r>
          </a:p>
          <a:p>
            <a:pPr marL="342900" indent="-342900" algn="l">
              <a:buFont typeface="Arial" pitchFamily="34" charset="0"/>
              <a:buChar char="•"/>
            </a:pPr>
            <a:r>
              <a:rPr lang="en-US" altLang="zh-TW" sz="2000" dirty="0" smtClean="0">
                <a:solidFill>
                  <a:schemeClr val="tx1"/>
                </a:solidFill>
              </a:rPr>
              <a:t>Develop the concept of allowed and forbidden electron energy bands in a single-crystal material, and describe conduction and valence energy bands in a semiconductor material.</a:t>
            </a:r>
          </a:p>
          <a:p>
            <a:pPr marL="342900" indent="-342900" algn="l">
              <a:buFont typeface="Arial" pitchFamily="34" charset="0"/>
              <a:buChar char="•"/>
            </a:pPr>
            <a:r>
              <a:rPr lang="en-US" altLang="zh-TW" sz="2000" dirty="0" smtClean="0">
                <a:solidFill>
                  <a:schemeClr val="tx1"/>
                </a:solidFill>
              </a:rPr>
              <a:t>Discuss the concept of negatively charged electrons and positively charged holes as two distinct charge carriers in a semiconductor material.</a:t>
            </a:r>
          </a:p>
          <a:p>
            <a:pPr marL="342900" indent="-342900" algn="l">
              <a:buFont typeface="Arial" pitchFamily="34" charset="0"/>
              <a:buChar char="•"/>
            </a:pPr>
            <a:r>
              <a:rPr lang="en-US" altLang="zh-TW" sz="2000" dirty="0" smtClean="0">
                <a:solidFill>
                  <a:schemeClr val="tx1"/>
                </a:solidFill>
              </a:rPr>
              <a:t>Develop electron energy versus momentum curves in a single-crystal material, which yields the concept of direct and indirect </a:t>
            </a:r>
            <a:r>
              <a:rPr lang="en-US" altLang="zh-TW" sz="2000" dirty="0" err="1" smtClean="0">
                <a:solidFill>
                  <a:schemeClr val="tx1"/>
                </a:solidFill>
              </a:rPr>
              <a:t>bandgap</a:t>
            </a:r>
            <a:r>
              <a:rPr lang="en-US" altLang="zh-TW" sz="2000" dirty="0" smtClean="0">
                <a:solidFill>
                  <a:schemeClr val="tx1"/>
                </a:solidFill>
              </a:rPr>
              <a:t> semiconductor materials.</a:t>
            </a:r>
          </a:p>
          <a:p>
            <a:pPr marL="342900" indent="-342900" algn="l">
              <a:buFont typeface="Arial" pitchFamily="34" charset="0"/>
              <a:buChar char="•"/>
            </a:pPr>
            <a:r>
              <a:rPr lang="en-US" altLang="zh-TW" sz="2000" dirty="0" smtClean="0">
                <a:solidFill>
                  <a:schemeClr val="tx1"/>
                </a:solidFill>
              </a:rPr>
              <a:t>Discuss the concept of effective mass of an electron and a hole.</a:t>
            </a:r>
          </a:p>
          <a:p>
            <a:pPr marL="342900" indent="-342900" algn="l">
              <a:buFont typeface="Arial" pitchFamily="34" charset="0"/>
              <a:buChar char="•"/>
            </a:pPr>
            <a:r>
              <a:rPr lang="en-US" altLang="zh-TW" sz="2000" dirty="0" smtClean="0">
                <a:solidFill>
                  <a:schemeClr val="tx1"/>
                </a:solidFill>
              </a:rPr>
              <a:t>Derive the density of quantum states in the allowed energy bands.</a:t>
            </a:r>
          </a:p>
          <a:p>
            <a:pPr marL="342900" indent="-342900" algn="l">
              <a:buFont typeface="Arial" pitchFamily="34" charset="0"/>
              <a:buChar char="•"/>
            </a:pPr>
            <a:r>
              <a:rPr lang="en-US" altLang="zh-TW" sz="2000" dirty="0" smtClean="0">
                <a:solidFill>
                  <a:schemeClr val="tx1"/>
                </a:solidFill>
              </a:rPr>
              <a:t>Develop the Fermi-Dirac probability function, which describes the </a:t>
            </a:r>
            <a:r>
              <a:rPr lang="en-US" altLang="zh-TW" sz="2000" dirty="0" smtClean="0">
                <a:solidFill>
                  <a:srgbClr val="FF0000"/>
                </a:solidFill>
              </a:rPr>
              <a:t>statistical distribution </a:t>
            </a:r>
            <a:r>
              <a:rPr lang="en-US" altLang="zh-TW" sz="2000" dirty="0" smtClean="0">
                <a:solidFill>
                  <a:schemeClr val="tx1"/>
                </a:solidFill>
              </a:rPr>
              <a:t>of electrons among the allowed energy levels, and define the Fermi energy level.</a:t>
            </a:r>
          </a:p>
          <a:p>
            <a:pPr marL="342900" indent="-342900">
              <a:buFont typeface="Arial" pitchFamily="34" charset="0"/>
              <a:buChar char="•"/>
            </a:pPr>
            <a:endParaRPr lang="zh-TW" altLang="en-US" sz="2000"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1</a:t>
            </a:fld>
            <a:endParaRPr lang="zh-TW" altLang="en-US"/>
          </a:p>
        </p:txBody>
      </p:sp>
    </p:spTree>
    <p:extLst>
      <p:ext uri="{BB962C8B-B14F-4D97-AF65-F5344CB8AC3E}">
        <p14:creationId xmlns:p14="http://schemas.microsoft.com/office/powerpoint/2010/main" val="2583699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10</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95" y="476672"/>
            <a:ext cx="7989143" cy="424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771800" y="2237643"/>
            <a:ext cx="3240360" cy="7200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6" name="矩形 5"/>
          <p:cNvSpPr/>
          <p:nvPr/>
        </p:nvSpPr>
        <p:spPr>
          <a:xfrm>
            <a:off x="3563888" y="1340768"/>
            <a:ext cx="1584176" cy="7200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46055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11</a:t>
            </a:fld>
            <a:endParaRPr lang="zh-TW" altLang="en-US"/>
          </a:p>
        </p:txBody>
      </p:sp>
      <p:sp>
        <p:nvSpPr>
          <p:cNvPr id="6" name="文字方塊 5"/>
          <p:cNvSpPr txBox="1"/>
          <p:nvPr/>
        </p:nvSpPr>
        <p:spPr>
          <a:xfrm>
            <a:off x="683568" y="245839"/>
            <a:ext cx="3698577" cy="461665"/>
          </a:xfrm>
          <a:prstGeom prst="rect">
            <a:avLst/>
          </a:prstGeom>
          <a:noFill/>
        </p:spPr>
        <p:txBody>
          <a:bodyPr wrap="none" rtlCol="0">
            <a:spAutoFit/>
          </a:bodyPr>
          <a:lstStyle/>
          <a:p>
            <a:r>
              <a:rPr lang="en-US" altLang="zh-TW" sz="2400" dirty="0"/>
              <a:t>3.1.3    The k-Space Diagram</a:t>
            </a:r>
            <a:endParaRPr lang="zh-TW" altLang="en-US" sz="24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19" y="3275715"/>
            <a:ext cx="3672409" cy="3393646"/>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412" y="981447"/>
            <a:ext cx="8060044" cy="331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68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87824" y="2420888"/>
            <a:ext cx="3096344" cy="5760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normAutofit/>
          </a:bodyPr>
          <a:lstStyle/>
          <a:p>
            <a:pPr algn="l"/>
            <a:r>
              <a:rPr lang="en-US" altLang="zh-TW" sz="2800" dirty="0"/>
              <a:t>consider the relation between E and k from Equation (3.24) for </a:t>
            </a:r>
            <a:r>
              <a:rPr lang="en-US" altLang="zh-TW" sz="2800" b="1" dirty="0">
                <a:solidFill>
                  <a:srgbClr val="FF0000"/>
                </a:solidFill>
              </a:rPr>
              <a:t>the particle in the single-crystal lattice</a:t>
            </a:r>
            <a:r>
              <a:rPr lang="en-US" altLang="zh-TW" sz="2800" dirty="0"/>
              <a:t>.</a:t>
            </a:r>
            <a:endParaRPr lang="zh-TW" altLang="en-US" sz="2800"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12</a:t>
            </a:fld>
            <a:endParaRPr lang="zh-TW" alt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8809954"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1822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sz="2400" dirty="0"/>
              <a:t>Figure 3.9 </a:t>
            </a:r>
            <a:r>
              <a:rPr lang="en-US" altLang="zh-TW" sz="2400" dirty="0" smtClean="0"/>
              <a:t>shows </a:t>
            </a:r>
            <a:r>
              <a:rPr lang="en-US" altLang="zh-TW" sz="2400" dirty="0"/>
              <a:t>the concept of allowed energy bands for the particle </a:t>
            </a:r>
            <a:r>
              <a:rPr lang="en-US" altLang="zh-TW" sz="2400" dirty="0" smtClean="0"/>
              <a:t>propagating </a:t>
            </a:r>
            <a:r>
              <a:rPr lang="en-US" altLang="zh-TW" sz="2400" dirty="0"/>
              <a:t>in the crystal lattice.</a:t>
            </a:r>
            <a:endParaRPr lang="zh-TW" altLang="en-US" sz="2400"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13</a:t>
            </a:fld>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556791"/>
            <a:ext cx="4834829" cy="5103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907" y="2148358"/>
            <a:ext cx="3746557" cy="4160962"/>
          </a:xfrm>
          <a:prstGeom prst="rect">
            <a:avLst/>
          </a:prstGeom>
        </p:spPr>
      </p:pic>
    </p:spTree>
    <p:extLst>
      <p:ext uri="{BB962C8B-B14F-4D97-AF65-F5344CB8AC3E}">
        <p14:creationId xmlns:p14="http://schemas.microsoft.com/office/powerpoint/2010/main" val="3513491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778098"/>
          </a:xfrm>
        </p:spPr>
        <p:txBody>
          <a:bodyPr>
            <a:normAutofit fontScale="90000"/>
          </a:bodyPr>
          <a:lstStyle/>
          <a:p>
            <a:pPr algn="l"/>
            <a:r>
              <a:rPr lang="en-US" altLang="zh-TW" sz="2400" dirty="0"/>
              <a:t>This plot is referred to as a reduced k-space diagram, or a </a:t>
            </a:r>
            <a:r>
              <a:rPr lang="en-US" altLang="zh-TW" sz="2400" b="1" dirty="0" smtClean="0">
                <a:solidFill>
                  <a:srgbClr val="FF0000"/>
                </a:solidFill>
              </a:rPr>
              <a:t>reduced-zone </a:t>
            </a:r>
            <a:r>
              <a:rPr lang="en-US" altLang="zh-TW" sz="2400" dirty="0" smtClean="0"/>
              <a:t>representation.</a:t>
            </a:r>
            <a:endParaRPr lang="zh-TW" altLang="en-US" sz="2400"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14</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57" y="1124745"/>
            <a:ext cx="3392179" cy="3744415"/>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263" y="908721"/>
            <a:ext cx="2427050" cy="406428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930" y="5048250"/>
            <a:ext cx="74580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017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normAutofit/>
          </a:bodyPr>
          <a:lstStyle/>
          <a:p>
            <a:pPr algn="l"/>
            <a:r>
              <a:rPr lang="en-US" altLang="zh-TW" sz="2400" dirty="0"/>
              <a:t>3.2 | ELECTRICAL CONDUCTION IN SOLIDS</a:t>
            </a:r>
            <a:endParaRPr lang="zh-TW" altLang="en-US" sz="2400"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15</a:t>
            </a:fld>
            <a:endParaRPr lang="zh-TW" altLang="en-US"/>
          </a:p>
        </p:txBody>
      </p:sp>
      <p:sp>
        <p:nvSpPr>
          <p:cNvPr id="5" name="文字方塊 4"/>
          <p:cNvSpPr txBox="1"/>
          <p:nvPr/>
        </p:nvSpPr>
        <p:spPr>
          <a:xfrm>
            <a:off x="323528" y="4437112"/>
            <a:ext cx="8424936" cy="1938992"/>
          </a:xfrm>
          <a:prstGeom prst="rect">
            <a:avLst/>
          </a:prstGeom>
          <a:noFill/>
        </p:spPr>
        <p:txBody>
          <a:bodyPr wrap="square" rtlCol="0">
            <a:spAutoFit/>
          </a:bodyPr>
          <a:lstStyle/>
          <a:p>
            <a:pPr marL="342900" indent="-342900">
              <a:buFont typeface="Arial" pitchFamily="34" charset="0"/>
              <a:buChar char="•"/>
            </a:pPr>
            <a:r>
              <a:rPr lang="en-US" altLang="zh-TW" sz="2000" dirty="0"/>
              <a:t>At T = 0 K, the 4N states in the lower band, the valence band, are filled with </a:t>
            </a:r>
            <a:r>
              <a:rPr lang="en-US" altLang="zh-TW" sz="2000" dirty="0" smtClean="0"/>
              <a:t>the valence </a:t>
            </a:r>
            <a:r>
              <a:rPr lang="en-US" altLang="zh-TW" sz="2000" dirty="0"/>
              <a:t>electrons. </a:t>
            </a:r>
            <a:endParaRPr lang="en-US" altLang="zh-TW" sz="2000" dirty="0" smtClean="0"/>
          </a:p>
          <a:p>
            <a:pPr marL="342900" indent="-342900">
              <a:buFont typeface="Arial" pitchFamily="34" charset="0"/>
              <a:buChar char="•"/>
            </a:pPr>
            <a:r>
              <a:rPr lang="en-US" altLang="zh-TW" sz="2000" dirty="0"/>
              <a:t>The semiconductor is </a:t>
            </a:r>
            <a:r>
              <a:rPr lang="en-US" altLang="zh-TW" sz="2000" b="1" dirty="0">
                <a:solidFill>
                  <a:srgbClr val="FF0000"/>
                </a:solidFill>
              </a:rPr>
              <a:t>neutrally charged</a:t>
            </a:r>
            <a:r>
              <a:rPr lang="en-US" altLang="zh-TW" sz="2000" dirty="0"/>
              <a:t>. This means that, as the negatively charged electron breaks away from its covalent bonding position, a positively charged “empty state” is created in the original covalent bonding position in the valence band.</a:t>
            </a:r>
            <a:endParaRPr lang="zh-TW" altLang="en-US" sz="2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340768"/>
            <a:ext cx="2671208" cy="2759952"/>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1268760"/>
            <a:ext cx="5952285" cy="2903968"/>
          </a:xfrm>
          <a:prstGeom prst="rect">
            <a:avLst/>
          </a:prstGeom>
        </p:spPr>
      </p:pic>
    </p:spTree>
    <p:extLst>
      <p:ext uri="{BB962C8B-B14F-4D97-AF65-F5344CB8AC3E}">
        <p14:creationId xmlns:p14="http://schemas.microsoft.com/office/powerpoint/2010/main" val="285599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89" y="116633"/>
            <a:ext cx="6111611" cy="3269406"/>
          </a:xfrm>
        </p:spPr>
      </p:pic>
      <p:sp>
        <p:nvSpPr>
          <p:cNvPr id="4" name="投影片編號版面配置區 3"/>
          <p:cNvSpPr>
            <a:spLocks noGrp="1"/>
          </p:cNvSpPr>
          <p:nvPr>
            <p:ph type="sldNum" sz="quarter" idx="12"/>
          </p:nvPr>
        </p:nvSpPr>
        <p:spPr/>
        <p:txBody>
          <a:bodyPr/>
          <a:lstStyle/>
          <a:p>
            <a:fld id="{1C5F47A4-25BE-4003-AC33-C5926BEBDF23}" type="slidenum">
              <a:rPr lang="zh-TW" altLang="en-US" smtClean="0"/>
              <a:t>16</a:t>
            </a:fld>
            <a:endParaRPr lang="zh-TW" altLang="en-US"/>
          </a:p>
        </p:txBody>
      </p:sp>
      <p:sp>
        <p:nvSpPr>
          <p:cNvPr id="6" name="文字方塊 5"/>
          <p:cNvSpPr txBox="1"/>
          <p:nvPr/>
        </p:nvSpPr>
        <p:spPr>
          <a:xfrm>
            <a:off x="323528" y="3645024"/>
            <a:ext cx="2711063" cy="461665"/>
          </a:xfrm>
          <a:prstGeom prst="rect">
            <a:avLst/>
          </a:prstGeom>
          <a:noFill/>
        </p:spPr>
        <p:txBody>
          <a:bodyPr wrap="none" rtlCol="0">
            <a:spAutoFit/>
          </a:bodyPr>
          <a:lstStyle/>
          <a:p>
            <a:r>
              <a:rPr lang="en-US" altLang="zh-TW" sz="2400" b="1" dirty="0"/>
              <a:t>3.2.2    Drift Current</a:t>
            </a:r>
            <a:endParaRPr lang="zh-TW" altLang="en-US" sz="2400" b="1"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35" y="4077072"/>
            <a:ext cx="757237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17</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133" y="3212976"/>
            <a:ext cx="3635009" cy="3168352"/>
          </a:xfrm>
          <a:prstGeom prst="rect">
            <a:avLst/>
          </a:prstGeom>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82" y="332656"/>
            <a:ext cx="741997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84784"/>
            <a:ext cx="741997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069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3970784" cy="706090"/>
          </a:xfrm>
        </p:spPr>
        <p:txBody>
          <a:bodyPr>
            <a:normAutofit/>
          </a:bodyPr>
          <a:lstStyle/>
          <a:p>
            <a:pPr algn="l"/>
            <a:r>
              <a:rPr lang="en-US" altLang="zh-TW" sz="2400" dirty="0"/>
              <a:t>3.2.3    Electron Effective Mass</a:t>
            </a:r>
            <a:endParaRPr lang="zh-TW" altLang="en-US" sz="2400"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18</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8550003"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437112"/>
            <a:ext cx="753427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線接點 7"/>
          <p:cNvCxnSpPr/>
          <p:nvPr/>
        </p:nvCxnSpPr>
        <p:spPr>
          <a:xfrm>
            <a:off x="323528" y="4005064"/>
            <a:ext cx="2808312"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45223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19</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18" y="188640"/>
            <a:ext cx="8849678"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515" y="2420888"/>
            <a:ext cx="4563522" cy="2377448"/>
          </a:xfrm>
          <a:prstGeom prst="rect">
            <a:avLst/>
          </a:prstGeom>
        </p:spPr>
      </p:pic>
      <p:sp>
        <p:nvSpPr>
          <p:cNvPr id="6" name="文字方塊 5"/>
          <p:cNvSpPr txBox="1"/>
          <p:nvPr/>
        </p:nvSpPr>
        <p:spPr>
          <a:xfrm>
            <a:off x="611560" y="3284984"/>
            <a:ext cx="3600400" cy="1323439"/>
          </a:xfrm>
          <a:prstGeom prst="rect">
            <a:avLst/>
          </a:prstGeom>
          <a:noFill/>
        </p:spPr>
        <p:txBody>
          <a:bodyPr wrap="square" rtlCol="0">
            <a:spAutoFit/>
          </a:bodyPr>
          <a:lstStyle/>
          <a:p>
            <a:r>
              <a:rPr lang="en-US" altLang="zh-TW" sz="2000" b="1" dirty="0">
                <a:solidFill>
                  <a:srgbClr val="3333FF"/>
                </a:solidFill>
              </a:rPr>
              <a:t>The energy near the bottom of this energy band may be approximated by a parabola, just as that of a free particle. </a:t>
            </a:r>
            <a:endParaRPr lang="zh-TW" altLang="en-US" sz="2000" b="1" dirty="0">
              <a:solidFill>
                <a:srgbClr val="3333FF"/>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943475"/>
            <a:ext cx="761047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6391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395536" y="545773"/>
            <a:ext cx="8568952" cy="2739211"/>
          </a:xfrm>
          <a:prstGeom prst="rect">
            <a:avLst/>
          </a:prstGeom>
          <a:noFill/>
        </p:spPr>
        <p:txBody>
          <a:bodyPr wrap="square" rtlCol="0">
            <a:spAutoFit/>
          </a:bodyPr>
          <a:lstStyle/>
          <a:p>
            <a:r>
              <a:rPr lang="en-US" altLang="zh-TW" sz="2800" dirty="0" smtClean="0"/>
              <a:t>3.1 | ALLOWED AND FORBIDDEN ENERGY BANDS</a:t>
            </a:r>
          </a:p>
          <a:p>
            <a:r>
              <a:rPr lang="en-US" altLang="zh-TW" sz="2400" dirty="0" smtClean="0"/>
              <a:t>3.1.1    Formation of Energy Bands</a:t>
            </a:r>
          </a:p>
          <a:p>
            <a:endParaRPr lang="en-US" altLang="zh-TW" sz="2400" dirty="0" smtClean="0"/>
          </a:p>
          <a:p>
            <a:pPr marL="342900" indent="-342900">
              <a:buFont typeface="Arial" pitchFamily="34" charset="0"/>
              <a:buChar char="•"/>
            </a:pPr>
            <a:r>
              <a:rPr lang="en-US" altLang="zh-TW" sz="2400" dirty="0" smtClean="0"/>
              <a:t>The wave functions of the electrons of the two atoms overlap, which means that the two electrons will interact. </a:t>
            </a:r>
          </a:p>
          <a:p>
            <a:pPr marL="342900" indent="-342900">
              <a:buFont typeface="Arial" pitchFamily="34" charset="0"/>
              <a:buChar char="•"/>
            </a:pPr>
            <a:r>
              <a:rPr lang="en-US" altLang="zh-TW" sz="2400" dirty="0" smtClean="0"/>
              <a:t>This interaction or perturbation results in the discrete quantized energy level </a:t>
            </a:r>
            <a:r>
              <a:rPr lang="en-US" altLang="zh-TW" sz="2400" b="1" dirty="0" smtClean="0">
                <a:solidFill>
                  <a:srgbClr val="FF0000"/>
                </a:solidFill>
              </a:rPr>
              <a:t>splitting</a:t>
            </a:r>
            <a:r>
              <a:rPr lang="en-US" altLang="zh-TW" sz="2400" dirty="0" smtClean="0"/>
              <a:t> into two discrete energy levels, </a:t>
            </a:r>
            <a:endParaRPr lang="zh-TW" altLang="en-US" sz="24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38" y="3861048"/>
            <a:ext cx="8038102" cy="2304256"/>
          </a:xfrm>
          <a:prstGeom prst="rect">
            <a:avLst/>
          </a:prstGeom>
        </p:spPr>
      </p:pic>
      <p:sp>
        <p:nvSpPr>
          <p:cNvPr id="6" name="投影片編號版面配置區 5"/>
          <p:cNvSpPr>
            <a:spLocks noGrp="1"/>
          </p:cNvSpPr>
          <p:nvPr>
            <p:ph type="sldNum" sz="quarter" idx="12"/>
          </p:nvPr>
        </p:nvSpPr>
        <p:spPr/>
        <p:txBody>
          <a:bodyPr/>
          <a:lstStyle/>
          <a:p>
            <a:fld id="{1C5F47A4-25BE-4003-AC33-C5926BEBDF23}" type="slidenum">
              <a:rPr lang="zh-TW" altLang="en-US" smtClean="0"/>
              <a:t>2</a:t>
            </a:fld>
            <a:endParaRPr lang="zh-TW" altLang="en-US"/>
          </a:p>
        </p:txBody>
      </p:sp>
    </p:spTree>
    <p:extLst>
      <p:ext uri="{BB962C8B-B14F-4D97-AF65-F5344CB8AC3E}">
        <p14:creationId xmlns:p14="http://schemas.microsoft.com/office/powerpoint/2010/main" val="3368919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20</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8389211"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線接點 5"/>
          <p:cNvCxnSpPr/>
          <p:nvPr/>
        </p:nvCxnSpPr>
        <p:spPr>
          <a:xfrm>
            <a:off x="1331640" y="2924944"/>
            <a:ext cx="288032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文字方塊 6"/>
          <p:cNvSpPr txBox="1"/>
          <p:nvPr/>
        </p:nvSpPr>
        <p:spPr>
          <a:xfrm>
            <a:off x="467544" y="3255367"/>
            <a:ext cx="3626698" cy="461665"/>
          </a:xfrm>
          <a:prstGeom prst="rect">
            <a:avLst/>
          </a:prstGeom>
          <a:noFill/>
        </p:spPr>
        <p:txBody>
          <a:bodyPr wrap="none" rtlCol="0">
            <a:spAutoFit/>
          </a:bodyPr>
          <a:lstStyle/>
          <a:p>
            <a:r>
              <a:rPr lang="en-US" altLang="zh-TW" sz="2400" b="1" dirty="0">
                <a:solidFill>
                  <a:srgbClr val="3333FF"/>
                </a:solidFill>
              </a:rPr>
              <a:t>3.2.4    Concept of the Hole</a:t>
            </a:r>
            <a:endParaRPr lang="zh-TW" altLang="en-US" sz="2400" b="1" dirty="0">
              <a:solidFill>
                <a:srgbClr val="3333FF"/>
              </a:solidFill>
            </a:endParaRP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4941168"/>
            <a:ext cx="5884606" cy="1750360"/>
          </a:xfrm>
          <a:prstGeom prst="rect">
            <a:avLst/>
          </a:prstGeom>
        </p:spPr>
      </p:pic>
      <p:sp>
        <p:nvSpPr>
          <p:cNvPr id="9" name="文字方塊 8"/>
          <p:cNvSpPr txBox="1"/>
          <p:nvPr/>
        </p:nvSpPr>
        <p:spPr>
          <a:xfrm>
            <a:off x="827584" y="3717032"/>
            <a:ext cx="7704856" cy="1200329"/>
          </a:xfrm>
          <a:prstGeom prst="rect">
            <a:avLst/>
          </a:prstGeom>
          <a:noFill/>
        </p:spPr>
        <p:txBody>
          <a:bodyPr wrap="square" rtlCol="0">
            <a:spAutoFit/>
          </a:bodyPr>
          <a:lstStyle/>
          <a:p>
            <a:r>
              <a:rPr lang="en-US" altLang="zh-TW" dirty="0"/>
              <a:t>the movement of valence electrons in the crystal, alternately filling one empty state and creating a new empty state—a motion equivalent to a positive charge </a:t>
            </a:r>
            <a:r>
              <a:rPr lang="en-US" altLang="zh-TW" dirty="0" smtClean="0"/>
              <a:t>moving </a:t>
            </a:r>
            <a:r>
              <a:rPr lang="en-US" altLang="zh-TW" dirty="0"/>
              <a:t>in the valence band. The crystal now has a second equally important charge </a:t>
            </a:r>
            <a:r>
              <a:rPr lang="en-US" altLang="zh-TW" dirty="0" smtClean="0"/>
              <a:t>carrier </a:t>
            </a:r>
            <a:r>
              <a:rPr lang="en-US" altLang="zh-TW" dirty="0"/>
              <a:t>that can give rise to a current. This charge carrier is called a </a:t>
            </a:r>
            <a:r>
              <a:rPr lang="en-US" altLang="zh-TW" b="1" dirty="0">
                <a:solidFill>
                  <a:srgbClr val="FF0000"/>
                </a:solidFill>
              </a:rPr>
              <a:t>hole</a:t>
            </a:r>
            <a:endParaRPr lang="zh-TW" altLang="en-US" b="1" dirty="0">
              <a:solidFill>
                <a:srgbClr val="FF0000"/>
              </a:solidFill>
            </a:endParaRPr>
          </a:p>
        </p:txBody>
      </p:sp>
    </p:spTree>
    <p:extLst>
      <p:ext uri="{BB962C8B-B14F-4D97-AF65-F5344CB8AC3E}">
        <p14:creationId xmlns:p14="http://schemas.microsoft.com/office/powerpoint/2010/main" val="28050757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21</a:t>
            </a:fld>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17" y="116632"/>
            <a:ext cx="76104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800350"/>
            <a:ext cx="753427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線接點 7"/>
          <p:cNvCxnSpPr/>
          <p:nvPr/>
        </p:nvCxnSpPr>
        <p:spPr>
          <a:xfrm>
            <a:off x="827584" y="6525344"/>
            <a:ext cx="75342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直線接點 9"/>
          <p:cNvCxnSpPr/>
          <p:nvPr/>
        </p:nvCxnSpPr>
        <p:spPr>
          <a:xfrm>
            <a:off x="3851920" y="6237312"/>
            <a:ext cx="4509939"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直線接點 11"/>
          <p:cNvCxnSpPr/>
          <p:nvPr/>
        </p:nvCxnSpPr>
        <p:spPr>
          <a:xfrm>
            <a:off x="827584" y="6813376"/>
            <a:ext cx="3467570"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矩形 8"/>
          <p:cNvSpPr/>
          <p:nvPr/>
        </p:nvSpPr>
        <p:spPr>
          <a:xfrm>
            <a:off x="3635896" y="4437112"/>
            <a:ext cx="1872208" cy="7200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9171356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22</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1" y="260648"/>
            <a:ext cx="7228289" cy="2592288"/>
          </a:xfrm>
          <a:prstGeom prst="rect">
            <a:avLst/>
          </a:prstGeom>
        </p:spPr>
      </p:pic>
      <p:sp>
        <p:nvSpPr>
          <p:cNvPr id="4" name="文字方塊 3"/>
          <p:cNvSpPr txBox="1"/>
          <p:nvPr/>
        </p:nvSpPr>
        <p:spPr>
          <a:xfrm>
            <a:off x="179512" y="2924944"/>
            <a:ext cx="8784976" cy="1323439"/>
          </a:xfrm>
          <a:prstGeom prst="rect">
            <a:avLst/>
          </a:prstGeom>
          <a:noFill/>
        </p:spPr>
        <p:txBody>
          <a:bodyPr wrap="square" rtlCol="0">
            <a:spAutoFit/>
          </a:bodyPr>
          <a:lstStyle/>
          <a:p>
            <a:pPr marL="342900" indent="-342900">
              <a:buFont typeface="Arial" pitchFamily="34" charset="0"/>
              <a:buChar char="•"/>
            </a:pPr>
            <a:r>
              <a:rPr lang="en-US" altLang="zh-TW" sz="2000" dirty="0"/>
              <a:t>the valence band with the conventional electron-filled states and empty states</a:t>
            </a:r>
            <a:r>
              <a:rPr lang="en-US" altLang="zh-TW" sz="2000" dirty="0" smtClean="0"/>
              <a:t>,</a:t>
            </a:r>
          </a:p>
          <a:p>
            <a:pPr marL="342900" indent="-342900">
              <a:buFont typeface="Arial" pitchFamily="34" charset="0"/>
              <a:buChar char="•"/>
            </a:pPr>
            <a:r>
              <a:rPr lang="en-US" altLang="zh-TW" sz="2000" dirty="0" smtClean="0"/>
              <a:t>the </a:t>
            </a:r>
            <a:r>
              <a:rPr lang="en-US" altLang="zh-TW" sz="2000" dirty="0"/>
              <a:t>new concept of </a:t>
            </a:r>
            <a:r>
              <a:rPr lang="en-US" altLang="zh-TW" sz="2000" dirty="0">
                <a:solidFill>
                  <a:srgbClr val="FF0000"/>
                </a:solidFill>
              </a:rPr>
              <a:t>positive </a:t>
            </a:r>
            <a:r>
              <a:rPr lang="en-US" altLang="zh-TW" sz="2000" dirty="0"/>
              <a:t>charges </a:t>
            </a:r>
            <a:r>
              <a:rPr lang="en-US" altLang="zh-TW" sz="2000" dirty="0" smtClean="0"/>
              <a:t>occupying </a:t>
            </a:r>
            <a:r>
              <a:rPr lang="en-US" altLang="zh-TW" sz="2000" dirty="0"/>
              <a:t>the original empty states. This concept is consistent with the discussion of the positively charged “empty state” in the valence band</a:t>
            </a:r>
            <a:endParaRPr lang="zh-TW" alt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221088"/>
            <a:ext cx="749617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665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 y="692696"/>
            <a:ext cx="7826375" cy="5620792"/>
            <a:chOff x="228600" y="76200"/>
            <a:chExt cx="7826375" cy="6237288"/>
          </a:xfrm>
        </p:grpSpPr>
        <p:sp>
          <p:nvSpPr>
            <p:cNvPr id="42010" name="TextBox 5"/>
            <p:cNvSpPr txBox="1">
              <a:spLocks noChangeArrowheads="1"/>
            </p:cNvSpPr>
            <p:nvPr/>
          </p:nvSpPr>
          <p:spPr bwMode="auto">
            <a:xfrm>
              <a:off x="228600" y="76200"/>
              <a:ext cx="6419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b="1">
                  <a:solidFill>
                    <a:schemeClr val="bg1"/>
                  </a:solidFill>
                  <a:latin typeface="Calibri" panose="020F0502020204030204" pitchFamily="34" charset="0"/>
                </a:rPr>
                <a:t>Microelectronics I : Introduction to the Quantum Theory of Solids</a:t>
              </a:r>
            </a:p>
          </p:txBody>
        </p:sp>
        <p:sp>
          <p:nvSpPr>
            <p:cNvPr id="41987" name="TextBox 6"/>
            <p:cNvSpPr txBox="1">
              <a:spLocks noChangeArrowheads="1"/>
            </p:cNvSpPr>
            <p:nvPr/>
          </p:nvSpPr>
          <p:spPr bwMode="auto">
            <a:xfrm>
              <a:off x="534988" y="773113"/>
              <a:ext cx="2039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E versus k curve </a:t>
              </a:r>
              <a:endParaRPr lang="en-SG"/>
            </a:p>
          </p:txBody>
        </p:sp>
        <p:cxnSp>
          <p:nvCxnSpPr>
            <p:cNvPr id="9" name="Straight Arrow Connector 8"/>
            <p:cNvCxnSpPr/>
            <p:nvPr/>
          </p:nvCxnSpPr>
          <p:spPr>
            <a:xfrm rot="5400000" flipH="1" flipV="1">
              <a:off x="2552700" y="2595563"/>
              <a:ext cx="2039937"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H="1" flipV="1">
              <a:off x="2011363" y="3592513"/>
              <a:ext cx="3240087"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2813050" y="1744663"/>
              <a:ext cx="1411288" cy="1865312"/>
            </a:xfrm>
            <a:custGeom>
              <a:avLst/>
              <a:gdLst>
                <a:gd name="connsiteX0" fmla="*/ 0 w 1955410"/>
                <a:gd name="connsiteY0" fmla="*/ 42203 h 1866313"/>
                <a:gd name="connsiteX1" fmla="*/ 520505 w 1955410"/>
                <a:gd name="connsiteY1" fmla="*/ 1392702 h 1866313"/>
                <a:gd name="connsiteX2" fmla="*/ 1026942 w 1955410"/>
                <a:gd name="connsiteY2" fmla="*/ 1856935 h 1866313"/>
                <a:gd name="connsiteX3" fmla="*/ 1533379 w 1955410"/>
                <a:gd name="connsiteY3" fmla="*/ 1448972 h 1866313"/>
                <a:gd name="connsiteX4" fmla="*/ 1955410 w 1955410"/>
                <a:gd name="connsiteY4" fmla="*/ 0 h 186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410" h="1866313">
                  <a:moveTo>
                    <a:pt x="0" y="42203"/>
                  </a:moveTo>
                  <a:cubicBezTo>
                    <a:pt x="174674" y="566225"/>
                    <a:pt x="349348" y="1090247"/>
                    <a:pt x="520505" y="1392702"/>
                  </a:cubicBezTo>
                  <a:cubicBezTo>
                    <a:pt x="691662" y="1695157"/>
                    <a:pt x="858130" y="1847557"/>
                    <a:pt x="1026942" y="1856935"/>
                  </a:cubicBezTo>
                  <a:cubicBezTo>
                    <a:pt x="1195754" y="1866313"/>
                    <a:pt x="1378634" y="1758461"/>
                    <a:pt x="1533379" y="1448972"/>
                  </a:cubicBezTo>
                  <a:cubicBezTo>
                    <a:pt x="1688124" y="1139483"/>
                    <a:pt x="1821767" y="569741"/>
                    <a:pt x="1955410" y="0"/>
                  </a:cubicBezTo>
                </a:path>
              </a:pathLst>
            </a:custGeom>
            <a:ln w="254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a:p>
          </p:txBody>
        </p:sp>
        <p:sp>
          <p:nvSpPr>
            <p:cNvPr id="15" name="Freeform 14"/>
            <p:cNvSpPr/>
            <p:nvPr/>
          </p:nvSpPr>
          <p:spPr>
            <a:xfrm>
              <a:off x="3070225" y="2617788"/>
              <a:ext cx="952500" cy="963612"/>
            </a:xfrm>
            <a:custGeom>
              <a:avLst/>
              <a:gdLst>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935" h="963637">
                  <a:moveTo>
                    <a:pt x="0" y="0"/>
                  </a:moveTo>
                  <a:cubicBezTo>
                    <a:pt x="98473" y="21101"/>
                    <a:pt x="176693" y="56999"/>
                    <a:pt x="253218" y="84406"/>
                  </a:cubicBezTo>
                  <a:cubicBezTo>
                    <a:pt x="295022" y="138446"/>
                    <a:pt x="271975" y="135987"/>
                    <a:pt x="337624" y="253218"/>
                  </a:cubicBezTo>
                  <a:cubicBezTo>
                    <a:pt x="403273" y="370449"/>
                    <a:pt x="518458" y="676479"/>
                    <a:pt x="647114" y="787791"/>
                  </a:cubicBezTo>
                  <a:cubicBezTo>
                    <a:pt x="726581" y="937574"/>
                    <a:pt x="860473" y="949569"/>
                    <a:pt x="970670" y="956603"/>
                  </a:cubicBezTo>
                  <a:cubicBezTo>
                    <a:pt x="1080867" y="963637"/>
                    <a:pt x="1202787" y="958948"/>
                    <a:pt x="1308295" y="829994"/>
                  </a:cubicBezTo>
                  <a:cubicBezTo>
                    <a:pt x="1413803" y="701040"/>
                    <a:pt x="1533379" y="314178"/>
                    <a:pt x="1603717" y="182880"/>
                  </a:cubicBezTo>
                  <a:cubicBezTo>
                    <a:pt x="1674055" y="51582"/>
                    <a:pt x="1688123" y="72683"/>
                    <a:pt x="1730326" y="42203"/>
                  </a:cubicBezTo>
                  <a:cubicBezTo>
                    <a:pt x="1772529" y="11723"/>
                    <a:pt x="1814732" y="5861"/>
                    <a:pt x="1856935"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a:p>
          </p:txBody>
        </p:sp>
        <p:sp>
          <p:nvSpPr>
            <p:cNvPr id="41992" name="TextBox 17"/>
            <p:cNvSpPr txBox="1">
              <a:spLocks noChangeArrowheads="1"/>
            </p:cNvSpPr>
            <p:nvPr/>
          </p:nvSpPr>
          <p:spPr bwMode="auto">
            <a:xfrm>
              <a:off x="3417888" y="1212850"/>
              <a:ext cx="409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E</a:t>
              </a:r>
              <a:endParaRPr lang="en-SG"/>
            </a:p>
          </p:txBody>
        </p:sp>
        <p:sp>
          <p:nvSpPr>
            <p:cNvPr id="41993" name="TextBox 18"/>
            <p:cNvSpPr txBox="1">
              <a:spLocks noChangeArrowheads="1"/>
            </p:cNvSpPr>
            <p:nvPr/>
          </p:nvSpPr>
          <p:spPr bwMode="auto">
            <a:xfrm>
              <a:off x="5267325" y="3390900"/>
              <a:ext cx="411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k</a:t>
              </a:r>
              <a:endParaRPr lang="en-SG"/>
            </a:p>
          </p:txBody>
        </p:sp>
        <p:sp>
          <p:nvSpPr>
            <p:cNvPr id="20" name="Freeform 19"/>
            <p:cNvSpPr/>
            <p:nvPr/>
          </p:nvSpPr>
          <p:spPr>
            <a:xfrm>
              <a:off x="2335213" y="2652713"/>
              <a:ext cx="2366962" cy="963612"/>
            </a:xfrm>
            <a:custGeom>
              <a:avLst/>
              <a:gdLst>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 name="connsiteX0" fmla="*/ 0 w 1856935"/>
                <a:gd name="connsiteY0" fmla="*/ 0 h 963637"/>
                <a:gd name="connsiteX1" fmla="*/ 253218 w 1856935"/>
                <a:gd name="connsiteY1" fmla="*/ 84406 h 963637"/>
                <a:gd name="connsiteX2" fmla="*/ 337624 w 1856935"/>
                <a:gd name="connsiteY2" fmla="*/ 253218 h 963637"/>
                <a:gd name="connsiteX3" fmla="*/ 647114 w 1856935"/>
                <a:gd name="connsiteY3" fmla="*/ 787791 h 963637"/>
                <a:gd name="connsiteX4" fmla="*/ 970670 w 1856935"/>
                <a:gd name="connsiteY4" fmla="*/ 956603 h 963637"/>
                <a:gd name="connsiteX5" fmla="*/ 1308295 w 1856935"/>
                <a:gd name="connsiteY5" fmla="*/ 829994 h 963637"/>
                <a:gd name="connsiteX6" fmla="*/ 1603717 w 1856935"/>
                <a:gd name="connsiteY6" fmla="*/ 182880 h 963637"/>
                <a:gd name="connsiteX7" fmla="*/ 1730326 w 1856935"/>
                <a:gd name="connsiteY7" fmla="*/ 42203 h 963637"/>
                <a:gd name="connsiteX8" fmla="*/ 1856935 w 1856935"/>
                <a:gd name="connsiteY8" fmla="*/ 0 h 96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935" h="963637">
                  <a:moveTo>
                    <a:pt x="0" y="0"/>
                  </a:moveTo>
                  <a:cubicBezTo>
                    <a:pt x="98473" y="21101"/>
                    <a:pt x="176693" y="56999"/>
                    <a:pt x="253218" y="84406"/>
                  </a:cubicBezTo>
                  <a:cubicBezTo>
                    <a:pt x="295022" y="138446"/>
                    <a:pt x="271975" y="135987"/>
                    <a:pt x="337624" y="253218"/>
                  </a:cubicBezTo>
                  <a:cubicBezTo>
                    <a:pt x="403273" y="370449"/>
                    <a:pt x="518458" y="676479"/>
                    <a:pt x="647114" y="787791"/>
                  </a:cubicBezTo>
                  <a:cubicBezTo>
                    <a:pt x="726581" y="937574"/>
                    <a:pt x="860473" y="949569"/>
                    <a:pt x="970670" y="956603"/>
                  </a:cubicBezTo>
                  <a:cubicBezTo>
                    <a:pt x="1080867" y="963637"/>
                    <a:pt x="1202787" y="958948"/>
                    <a:pt x="1308295" y="829994"/>
                  </a:cubicBezTo>
                  <a:cubicBezTo>
                    <a:pt x="1413803" y="701040"/>
                    <a:pt x="1533379" y="314178"/>
                    <a:pt x="1603717" y="182880"/>
                  </a:cubicBezTo>
                  <a:cubicBezTo>
                    <a:pt x="1674055" y="51582"/>
                    <a:pt x="1688123" y="72683"/>
                    <a:pt x="1730326" y="42203"/>
                  </a:cubicBezTo>
                  <a:cubicBezTo>
                    <a:pt x="1772529" y="11723"/>
                    <a:pt x="1814732" y="5861"/>
                    <a:pt x="1856935" y="0"/>
                  </a:cubicBezTo>
                </a:path>
              </a:pathLst>
            </a:custGeom>
            <a:ln w="254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SG"/>
            </a:p>
          </p:txBody>
        </p:sp>
        <p:sp>
          <p:nvSpPr>
            <p:cNvPr id="41995" name="TextBox 20"/>
            <p:cNvSpPr txBox="1">
              <a:spLocks noChangeArrowheads="1"/>
            </p:cNvSpPr>
            <p:nvPr/>
          </p:nvSpPr>
          <p:spPr bwMode="auto">
            <a:xfrm>
              <a:off x="3827463" y="1371600"/>
              <a:ext cx="1544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Free electron</a:t>
              </a:r>
              <a:endParaRPr lang="en-SG"/>
            </a:p>
          </p:txBody>
        </p:sp>
        <p:sp>
          <p:nvSpPr>
            <p:cNvPr id="41996" name="TextBox 21"/>
            <p:cNvSpPr txBox="1">
              <a:spLocks noChangeArrowheads="1"/>
            </p:cNvSpPr>
            <p:nvPr/>
          </p:nvSpPr>
          <p:spPr bwMode="auto">
            <a:xfrm>
              <a:off x="4502150" y="2713038"/>
              <a:ext cx="22113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Electron in crystal A</a:t>
              </a:r>
              <a:endParaRPr lang="en-SG"/>
            </a:p>
          </p:txBody>
        </p:sp>
        <p:sp>
          <p:nvSpPr>
            <p:cNvPr id="41997" name="TextBox 22"/>
            <p:cNvSpPr txBox="1">
              <a:spLocks noChangeArrowheads="1"/>
            </p:cNvSpPr>
            <p:nvPr/>
          </p:nvSpPr>
          <p:spPr bwMode="auto">
            <a:xfrm>
              <a:off x="592138" y="1989138"/>
              <a:ext cx="2224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Electron in crystal B</a:t>
              </a:r>
              <a:endParaRPr lang="en-SG"/>
            </a:p>
          </p:txBody>
        </p:sp>
        <p:cxnSp>
          <p:nvCxnSpPr>
            <p:cNvPr id="25" name="Straight Connector 24"/>
            <p:cNvCxnSpPr>
              <a:endCxn id="15" idx="1"/>
            </p:cNvCxnSpPr>
            <p:nvPr/>
          </p:nvCxnSpPr>
          <p:spPr>
            <a:xfrm>
              <a:off x="2665413" y="2311400"/>
              <a:ext cx="534987" cy="390525"/>
            </a:xfrm>
            <a:prstGeom prst="line">
              <a:avLst/>
            </a:prstGeom>
          </p:spPr>
          <p:style>
            <a:lnRef idx="1">
              <a:schemeClr val="accent1"/>
            </a:lnRef>
            <a:fillRef idx="0">
              <a:schemeClr val="accent1"/>
            </a:fillRef>
            <a:effectRef idx="0">
              <a:schemeClr val="accent1"/>
            </a:effectRef>
            <a:fontRef idx="minor">
              <a:schemeClr val="tx1"/>
            </a:fontRef>
          </p:style>
        </p:cxnSp>
        <p:sp>
          <p:nvSpPr>
            <p:cNvPr id="41999" name="TextBox 25"/>
            <p:cNvSpPr txBox="1">
              <a:spLocks noChangeArrowheads="1"/>
            </p:cNvSpPr>
            <p:nvPr/>
          </p:nvSpPr>
          <p:spPr bwMode="auto">
            <a:xfrm>
              <a:off x="1006475" y="3957638"/>
              <a:ext cx="6970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Ø"/>
              </a:pPr>
              <a:r>
                <a:rPr lang="en-US"/>
                <a:t>Curvature of E-k depends on the medium that electron moves in </a:t>
              </a:r>
              <a:endParaRPr lang="en-SG"/>
            </a:p>
          </p:txBody>
        </p:sp>
        <p:sp>
          <p:nvSpPr>
            <p:cNvPr id="42000" name="TextBox 29"/>
            <p:cNvSpPr txBox="1">
              <a:spLocks noChangeArrowheads="1"/>
            </p:cNvSpPr>
            <p:nvPr/>
          </p:nvSpPr>
          <p:spPr bwMode="auto">
            <a:xfrm>
              <a:off x="3078163" y="4371975"/>
              <a:ext cx="2617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Effective mass changes</a:t>
              </a:r>
              <a:endParaRPr lang="en-SG"/>
            </a:p>
          </p:txBody>
        </p:sp>
        <p:grpSp>
          <p:nvGrpSpPr>
            <p:cNvPr id="42001" name="Group 37"/>
            <p:cNvGrpSpPr>
              <a:grpSpLocks/>
            </p:cNvGrpSpPr>
            <p:nvPr/>
          </p:nvGrpSpPr>
          <p:grpSpPr bwMode="auto">
            <a:xfrm>
              <a:off x="3240088" y="4989513"/>
              <a:ext cx="2276475" cy="431800"/>
              <a:chOff x="2547256" y="5381905"/>
              <a:chExt cx="2276268" cy="430590"/>
            </a:xfrm>
          </p:grpSpPr>
          <p:sp>
            <p:nvSpPr>
              <p:cNvPr id="42004" name="TextBox 26"/>
              <p:cNvSpPr txBox="1">
                <a:spLocks noChangeArrowheads="1"/>
              </p:cNvSpPr>
              <p:nvPr/>
            </p:nvSpPr>
            <p:spPr bwMode="auto">
              <a:xfrm>
                <a:off x="2547256" y="5381905"/>
                <a:ext cx="569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m*</a:t>
                </a:r>
                <a:r>
                  <a:rPr lang="en-US" baseline="-25000"/>
                  <a:t>A</a:t>
                </a:r>
                <a:endParaRPr lang="en-SG" baseline="-25000"/>
              </a:p>
            </p:txBody>
          </p:sp>
          <p:sp>
            <p:nvSpPr>
              <p:cNvPr id="42005" name="TextBox 27"/>
              <p:cNvSpPr txBox="1">
                <a:spLocks noChangeArrowheads="1"/>
              </p:cNvSpPr>
              <p:nvPr/>
            </p:nvSpPr>
            <p:spPr bwMode="auto">
              <a:xfrm>
                <a:off x="4254137" y="5403674"/>
                <a:ext cx="569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m*</a:t>
                </a:r>
                <a:r>
                  <a:rPr lang="en-US" baseline="-25000"/>
                  <a:t>B</a:t>
                </a:r>
                <a:endParaRPr lang="en-SG" baseline="-25000"/>
              </a:p>
            </p:txBody>
          </p:sp>
          <p:sp>
            <p:nvSpPr>
              <p:cNvPr id="42006" name="TextBox 28"/>
              <p:cNvSpPr txBox="1">
                <a:spLocks noChangeArrowheads="1"/>
              </p:cNvSpPr>
              <p:nvPr/>
            </p:nvSpPr>
            <p:spPr bwMode="auto">
              <a:xfrm>
                <a:off x="3479074" y="5412385"/>
                <a:ext cx="3770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m</a:t>
                </a:r>
                <a:endParaRPr lang="en-SG" baseline="-25000"/>
              </a:p>
            </p:txBody>
          </p:sp>
          <p:sp>
            <p:nvSpPr>
              <p:cNvPr id="42007" name="TextBox 30"/>
              <p:cNvSpPr txBox="1">
                <a:spLocks noChangeArrowheads="1"/>
              </p:cNvSpPr>
              <p:nvPr/>
            </p:nvSpPr>
            <p:spPr bwMode="auto">
              <a:xfrm>
                <a:off x="3139441" y="5412385"/>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000"/>
                  <a:t>&gt;</a:t>
                </a:r>
                <a:endParaRPr lang="en-SG" sz="2000" baseline="-25000"/>
              </a:p>
            </p:txBody>
          </p:sp>
          <p:sp>
            <p:nvSpPr>
              <p:cNvPr id="42008" name="TextBox 35"/>
              <p:cNvSpPr txBox="1">
                <a:spLocks noChangeArrowheads="1"/>
              </p:cNvSpPr>
              <p:nvPr/>
            </p:nvSpPr>
            <p:spPr bwMode="auto">
              <a:xfrm>
                <a:off x="3931918" y="5394967"/>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000"/>
                  <a:t>&gt;</a:t>
                </a:r>
                <a:endParaRPr lang="en-SG" sz="2000" baseline="-25000"/>
              </a:p>
            </p:txBody>
          </p:sp>
        </p:grpSp>
        <p:sp>
          <p:nvSpPr>
            <p:cNvPr id="42002" name="TextBox 38"/>
            <p:cNvSpPr txBox="1">
              <a:spLocks noChangeArrowheads="1"/>
            </p:cNvSpPr>
            <p:nvPr/>
          </p:nvSpPr>
          <p:spPr bwMode="auto">
            <a:xfrm>
              <a:off x="979488" y="5918200"/>
              <a:ext cx="3860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Ex; m*</a:t>
              </a:r>
              <a:r>
                <a:rPr lang="en-US" baseline="-25000"/>
                <a:t>Si</a:t>
              </a:r>
              <a:r>
                <a:rPr lang="en-US"/>
                <a:t>=0.916m</a:t>
              </a:r>
              <a:r>
                <a:rPr lang="en-US" baseline="-25000"/>
                <a:t>0</a:t>
              </a:r>
              <a:r>
                <a:rPr lang="en-US"/>
                <a:t>, m*</a:t>
              </a:r>
              <a:r>
                <a:rPr lang="en-US" baseline="-25000"/>
                <a:t>GaAs</a:t>
              </a:r>
              <a:r>
                <a:rPr lang="en-US"/>
                <a:t>=0.065m</a:t>
              </a:r>
              <a:r>
                <a:rPr lang="en-US" baseline="-25000"/>
                <a:t>0</a:t>
              </a:r>
              <a:endParaRPr lang="en-SG" baseline="-25000"/>
            </a:p>
          </p:txBody>
        </p:sp>
        <p:sp>
          <p:nvSpPr>
            <p:cNvPr id="42003" name="TextBox 39"/>
            <p:cNvSpPr txBox="1">
              <a:spLocks noChangeArrowheads="1"/>
            </p:cNvSpPr>
            <p:nvPr/>
          </p:nvSpPr>
          <p:spPr bwMode="auto">
            <a:xfrm>
              <a:off x="6100763" y="5943600"/>
              <a:ext cx="1954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m</a:t>
              </a:r>
              <a:r>
                <a:rPr lang="en-US" baseline="-25000"/>
                <a:t>0</a:t>
              </a:r>
              <a:r>
                <a:rPr lang="en-US"/>
                <a:t>; in free space</a:t>
              </a:r>
              <a:endParaRPr lang="en-SG"/>
            </a:p>
          </p:txBody>
        </p:sp>
      </p:grpSp>
      <p:pic>
        <p:nvPicPr>
          <p:cNvPr id="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5" y="116633"/>
            <a:ext cx="8352928" cy="109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415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24</a:t>
            </a:fld>
            <a:endParaRPr lang="zh-TW" altLang="en-US"/>
          </a:p>
        </p:txBody>
      </p:sp>
      <p:sp>
        <p:nvSpPr>
          <p:cNvPr id="3" name="文字方塊 2"/>
          <p:cNvSpPr txBox="1"/>
          <p:nvPr/>
        </p:nvSpPr>
        <p:spPr>
          <a:xfrm>
            <a:off x="573099" y="476672"/>
            <a:ext cx="5984139" cy="461665"/>
          </a:xfrm>
          <a:prstGeom prst="rect">
            <a:avLst/>
          </a:prstGeom>
          <a:noFill/>
        </p:spPr>
        <p:txBody>
          <a:bodyPr wrap="none" rtlCol="0">
            <a:spAutoFit/>
          </a:bodyPr>
          <a:lstStyle/>
          <a:p>
            <a:r>
              <a:rPr lang="en-US" altLang="zh-TW" sz="2400" dirty="0">
                <a:solidFill>
                  <a:srgbClr val="3333FF"/>
                </a:solidFill>
              </a:rPr>
              <a:t>3.2.5    Metals, Insulators, and </a:t>
            </a:r>
            <a:r>
              <a:rPr lang="en-US" altLang="zh-TW" sz="2400" dirty="0" smtClean="0">
                <a:solidFill>
                  <a:srgbClr val="3333FF"/>
                </a:solidFill>
              </a:rPr>
              <a:t>Semiconductors</a:t>
            </a:r>
            <a:endParaRPr lang="en-US" altLang="zh-TW" sz="2400" dirty="0">
              <a:solidFill>
                <a:srgbClr val="3333FF"/>
              </a:solidFill>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582" y="1375705"/>
            <a:ext cx="2376263" cy="4631055"/>
          </a:xfrm>
          <a:prstGeom prst="rect">
            <a:avLst/>
          </a:prstGeom>
        </p:spPr>
      </p:pic>
      <p:sp>
        <p:nvSpPr>
          <p:cNvPr id="7" name="文字方塊 6"/>
          <p:cNvSpPr txBox="1"/>
          <p:nvPr/>
        </p:nvSpPr>
        <p:spPr>
          <a:xfrm>
            <a:off x="4499992" y="2221108"/>
            <a:ext cx="3888432" cy="3785652"/>
          </a:xfrm>
          <a:prstGeom prst="rect">
            <a:avLst/>
          </a:prstGeom>
          <a:noFill/>
        </p:spPr>
        <p:txBody>
          <a:bodyPr wrap="square" rtlCol="0">
            <a:spAutoFit/>
          </a:bodyPr>
          <a:lstStyle/>
          <a:p>
            <a:r>
              <a:rPr lang="en-US" altLang="zh-TW" sz="2000" dirty="0"/>
              <a:t>an allowed energy band that is completely empty of electrons. If an </a:t>
            </a:r>
            <a:r>
              <a:rPr lang="en-US" altLang="zh-TW" sz="2000" dirty="0" smtClean="0"/>
              <a:t>electric </a:t>
            </a:r>
            <a:r>
              <a:rPr lang="en-US" altLang="zh-TW" sz="2000" dirty="0"/>
              <a:t>field is applied, there are no particles to move, so there will be no current. </a:t>
            </a:r>
            <a:endParaRPr lang="en-US" altLang="zh-TW" sz="2000" dirty="0" smtClean="0"/>
          </a:p>
          <a:p>
            <a:r>
              <a:rPr lang="en-US" altLang="zh-TW" sz="2000" dirty="0"/>
              <a:t>The </a:t>
            </a:r>
            <a:r>
              <a:rPr lang="en-US" altLang="zh-TW" sz="2000" dirty="0" err="1"/>
              <a:t>bandgap</a:t>
            </a:r>
            <a:r>
              <a:rPr lang="en-US" altLang="zh-TW" sz="2000" dirty="0"/>
              <a:t> energy </a:t>
            </a:r>
            <a:r>
              <a:rPr lang="en-US" altLang="zh-TW" sz="2000" dirty="0" err="1">
                <a:solidFill>
                  <a:srgbClr val="FF5050"/>
                </a:solidFill>
              </a:rPr>
              <a:t>Eg</a:t>
            </a:r>
            <a:r>
              <a:rPr lang="en-US" altLang="zh-TW" sz="2000" dirty="0">
                <a:solidFill>
                  <a:srgbClr val="FF5050"/>
                </a:solidFill>
              </a:rPr>
              <a:t> of an insulator is usually on the order of 3.5 to 6 </a:t>
            </a:r>
            <a:r>
              <a:rPr lang="en-US" altLang="zh-TW" sz="2000" dirty="0" err="1">
                <a:solidFill>
                  <a:srgbClr val="FF5050"/>
                </a:solidFill>
              </a:rPr>
              <a:t>eV</a:t>
            </a:r>
            <a:r>
              <a:rPr lang="en-US" altLang="zh-TW" sz="2000" dirty="0"/>
              <a:t> or larger, so that at room temperature, there are essentially no electrons in the conduction band and the valence band remains completely full. </a:t>
            </a:r>
            <a:endParaRPr lang="zh-TW" altLang="en-US" sz="2000" dirty="0"/>
          </a:p>
        </p:txBody>
      </p:sp>
    </p:spTree>
    <p:extLst>
      <p:ext uri="{BB962C8B-B14F-4D97-AF65-F5344CB8AC3E}">
        <p14:creationId xmlns:p14="http://schemas.microsoft.com/office/powerpoint/2010/main" val="2501595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25</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2435409"/>
            <a:ext cx="5226658" cy="188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88640"/>
            <a:ext cx="2664296" cy="52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方塊 2"/>
          <p:cNvSpPr txBox="1"/>
          <p:nvPr/>
        </p:nvSpPr>
        <p:spPr>
          <a:xfrm>
            <a:off x="3383611" y="116632"/>
            <a:ext cx="5059288" cy="2246769"/>
          </a:xfrm>
          <a:prstGeom prst="rect">
            <a:avLst/>
          </a:prstGeom>
          <a:noFill/>
        </p:spPr>
        <p:txBody>
          <a:bodyPr wrap="square" rtlCol="0">
            <a:spAutoFit/>
          </a:bodyPr>
          <a:lstStyle/>
          <a:p>
            <a:r>
              <a:rPr lang="en-US" altLang="zh-TW" sz="2000" dirty="0"/>
              <a:t>an energy band with relatively few electrons near the bottom of the band. Now, if an electric field is applied, the electrons can gain energy, move to higher energy states, and move through the crystal</a:t>
            </a:r>
            <a:r>
              <a:rPr lang="en-US" altLang="zh-TW" sz="2000" dirty="0" smtClean="0"/>
              <a:t>.</a:t>
            </a:r>
          </a:p>
          <a:p>
            <a:r>
              <a:rPr lang="en-US" altLang="zh-TW" sz="2000" dirty="0">
                <a:solidFill>
                  <a:srgbClr val="FF0000"/>
                </a:solidFill>
              </a:rPr>
              <a:t>The </a:t>
            </a:r>
            <a:r>
              <a:rPr lang="en-US" altLang="zh-TW" sz="2000" dirty="0" err="1">
                <a:solidFill>
                  <a:srgbClr val="FF0000"/>
                </a:solidFill>
              </a:rPr>
              <a:t>bandgap</a:t>
            </a:r>
            <a:r>
              <a:rPr lang="en-US" altLang="zh-TW" sz="2000" dirty="0">
                <a:solidFill>
                  <a:srgbClr val="FF0000"/>
                </a:solidFill>
              </a:rPr>
              <a:t> energy may be on the order of 1 </a:t>
            </a:r>
            <a:r>
              <a:rPr lang="en-US" altLang="zh-TW" sz="2000" dirty="0" err="1">
                <a:solidFill>
                  <a:srgbClr val="FF0000"/>
                </a:solidFill>
              </a:rPr>
              <a:t>eV</a:t>
            </a:r>
            <a:r>
              <a:rPr lang="en-US" altLang="zh-TW" sz="2000" dirty="0" smtClean="0">
                <a:solidFill>
                  <a:srgbClr val="FF0000"/>
                </a:solidFill>
              </a:rPr>
              <a:t>. </a:t>
            </a:r>
            <a:endParaRPr lang="zh-TW" altLang="en-US" sz="2000" dirty="0">
              <a:solidFill>
                <a:srgbClr val="FF0000"/>
              </a:solidFill>
            </a:endParaRPr>
          </a:p>
        </p:txBody>
      </p:sp>
      <p:sp>
        <p:nvSpPr>
          <p:cNvPr id="4" name="文字方塊 3"/>
          <p:cNvSpPr txBox="1"/>
          <p:nvPr/>
        </p:nvSpPr>
        <p:spPr>
          <a:xfrm>
            <a:off x="3635896" y="4437112"/>
            <a:ext cx="4896544" cy="2308324"/>
          </a:xfrm>
          <a:prstGeom prst="rect">
            <a:avLst/>
          </a:prstGeom>
          <a:noFill/>
        </p:spPr>
        <p:txBody>
          <a:bodyPr wrap="square" rtlCol="0">
            <a:spAutoFit/>
          </a:bodyPr>
          <a:lstStyle/>
          <a:p>
            <a:pPr marL="342900" indent="-342900">
              <a:buFont typeface="+mj-lt"/>
              <a:buAutoNum type="arabicPeriod"/>
            </a:pPr>
            <a:r>
              <a:rPr lang="en-US" altLang="zh-TW" dirty="0" smtClean="0"/>
              <a:t>a </a:t>
            </a:r>
            <a:r>
              <a:rPr lang="en-US" altLang="zh-TW" dirty="0"/>
              <a:t>partially full band in which there are many electrons available for conduction, so that the material can exhibit a large electrical </a:t>
            </a:r>
            <a:r>
              <a:rPr lang="en-US" altLang="zh-TW" dirty="0" smtClean="0"/>
              <a:t>conductivity</a:t>
            </a:r>
          </a:p>
          <a:p>
            <a:pPr marL="342900" indent="-342900">
              <a:buFont typeface="+mj-lt"/>
              <a:buAutoNum type="arabicPeriod"/>
            </a:pPr>
            <a:r>
              <a:rPr lang="en-US" altLang="zh-TW" dirty="0"/>
              <a:t>The band splitting into allowed and </a:t>
            </a:r>
            <a:r>
              <a:rPr lang="en-US" altLang="zh-TW" dirty="0" smtClean="0"/>
              <a:t>forbidden </a:t>
            </a:r>
            <a:r>
              <a:rPr lang="en-US" altLang="zh-TW" dirty="0"/>
              <a:t>energy bands is a complex phenomenon, the conduction and valence bands overlap at the equilibrium interatomic distance. </a:t>
            </a:r>
            <a:endParaRPr lang="zh-TW" altLang="en-US" dirty="0"/>
          </a:p>
        </p:txBody>
      </p:sp>
    </p:spTree>
    <p:extLst>
      <p:ext uri="{BB962C8B-B14F-4D97-AF65-F5344CB8AC3E}">
        <p14:creationId xmlns:p14="http://schemas.microsoft.com/office/powerpoint/2010/main" val="21087274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26</a:t>
            </a:fld>
            <a:endParaRPr lang="zh-TW" altLang="en-US"/>
          </a:p>
        </p:txBody>
      </p:sp>
      <p:sp>
        <p:nvSpPr>
          <p:cNvPr id="3" name="文字方塊 2"/>
          <p:cNvSpPr txBox="1"/>
          <p:nvPr/>
        </p:nvSpPr>
        <p:spPr>
          <a:xfrm>
            <a:off x="467544" y="116632"/>
            <a:ext cx="5286319" cy="461665"/>
          </a:xfrm>
          <a:prstGeom prst="rect">
            <a:avLst/>
          </a:prstGeom>
          <a:noFill/>
        </p:spPr>
        <p:txBody>
          <a:bodyPr wrap="none" rtlCol="0">
            <a:spAutoFit/>
          </a:bodyPr>
          <a:lstStyle/>
          <a:p>
            <a:r>
              <a:rPr lang="en-US" altLang="zh-TW" sz="2400" dirty="0"/>
              <a:t>3.3 | EXTENSION TO THREE DIMENSIONS</a:t>
            </a:r>
            <a:endParaRPr lang="zh-TW" altLang="en-US" sz="24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86" y="620688"/>
            <a:ext cx="2757594" cy="3569194"/>
          </a:xfrm>
          <a:prstGeom prst="rect">
            <a:avLst/>
          </a:prstGeom>
        </p:spPr>
      </p:pic>
      <p:sp>
        <p:nvSpPr>
          <p:cNvPr id="5" name="文字方塊 4"/>
          <p:cNvSpPr txBox="1"/>
          <p:nvPr/>
        </p:nvSpPr>
        <p:spPr>
          <a:xfrm>
            <a:off x="3491880" y="764704"/>
            <a:ext cx="5617292" cy="1631216"/>
          </a:xfrm>
          <a:prstGeom prst="rect">
            <a:avLst/>
          </a:prstGeom>
          <a:noFill/>
        </p:spPr>
        <p:txBody>
          <a:bodyPr wrap="square" rtlCol="0">
            <a:spAutoFit/>
          </a:bodyPr>
          <a:lstStyle/>
          <a:p>
            <a:r>
              <a:rPr lang="en-US" altLang="zh-TW" sz="2000" b="1" dirty="0">
                <a:solidFill>
                  <a:srgbClr val="3333FF"/>
                </a:solidFill>
              </a:rPr>
              <a:t>3.3.1    The k-Space Diagrams of Si and </a:t>
            </a:r>
            <a:r>
              <a:rPr lang="en-US" altLang="zh-TW" sz="2000" b="1" dirty="0" err="1" smtClean="0">
                <a:solidFill>
                  <a:srgbClr val="3333FF"/>
                </a:solidFill>
              </a:rPr>
              <a:t>GaAs</a:t>
            </a:r>
            <a:endParaRPr lang="en-US" altLang="zh-TW" sz="2000" b="1" dirty="0" smtClean="0">
              <a:solidFill>
                <a:srgbClr val="3333FF"/>
              </a:solidFill>
            </a:endParaRPr>
          </a:p>
          <a:p>
            <a:r>
              <a:rPr lang="en-US" altLang="zh-TW" sz="2000" b="1" dirty="0">
                <a:solidFill>
                  <a:srgbClr val="FF5050"/>
                </a:solidFill>
              </a:rPr>
              <a:t>The E versus k diagram for the one-dimensional model was symmetric in k so that no new information is obtained by displaying the negative axis.</a:t>
            </a:r>
            <a:endParaRPr lang="zh-TW" altLang="en-US" sz="2000" b="1" dirty="0">
              <a:solidFill>
                <a:srgbClr val="FF5050"/>
              </a:solidFill>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380" y="2395920"/>
            <a:ext cx="5413620" cy="4437112"/>
          </a:xfrm>
          <a:prstGeom prst="rect">
            <a:avLst/>
          </a:prstGeom>
        </p:spPr>
      </p:pic>
      <p:sp>
        <p:nvSpPr>
          <p:cNvPr id="7" name="文字方塊 6"/>
          <p:cNvSpPr txBox="1"/>
          <p:nvPr/>
        </p:nvSpPr>
        <p:spPr>
          <a:xfrm>
            <a:off x="74977" y="4228053"/>
            <a:ext cx="3488911" cy="2585323"/>
          </a:xfrm>
          <a:prstGeom prst="rect">
            <a:avLst/>
          </a:prstGeom>
          <a:noFill/>
        </p:spPr>
        <p:txBody>
          <a:bodyPr wrap="square" rtlCol="0">
            <a:spAutoFit/>
          </a:bodyPr>
          <a:lstStyle/>
          <a:p>
            <a:r>
              <a:rPr lang="en-US" altLang="zh-TW" dirty="0"/>
              <a:t>a face-centered cubic structure with the [100] and [110] </a:t>
            </a:r>
            <a:r>
              <a:rPr lang="en-US" altLang="zh-TW" dirty="0" smtClean="0"/>
              <a:t>directions. </a:t>
            </a:r>
            <a:r>
              <a:rPr lang="en-US" altLang="zh-TW" dirty="0"/>
              <a:t>Electrons traveling in different directions encounter different potential patterns and therefore different k-space boundaries</a:t>
            </a:r>
            <a:r>
              <a:rPr lang="en-US" altLang="zh-TW" b="1" dirty="0">
                <a:solidFill>
                  <a:srgbClr val="FF0000"/>
                </a:solidFill>
              </a:rPr>
              <a:t>. The E versus k diagrams</a:t>
            </a:r>
            <a:r>
              <a:rPr lang="en-US" altLang="zh-TW" dirty="0"/>
              <a:t> are, in general, a function of the k-space direction in a crystal.</a:t>
            </a:r>
            <a:endParaRPr lang="zh-TW" altLang="en-US" dirty="0"/>
          </a:p>
        </p:txBody>
      </p:sp>
    </p:spTree>
    <p:extLst>
      <p:ext uri="{BB962C8B-B14F-4D97-AF65-F5344CB8AC3E}">
        <p14:creationId xmlns:p14="http://schemas.microsoft.com/office/powerpoint/2010/main" val="1291990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27</a:t>
            </a:fld>
            <a:endParaRPr lang="zh-TW" altLang="en-US"/>
          </a:p>
        </p:txBody>
      </p:sp>
      <p:sp>
        <p:nvSpPr>
          <p:cNvPr id="3" name="文字方塊 2"/>
          <p:cNvSpPr txBox="1"/>
          <p:nvPr/>
        </p:nvSpPr>
        <p:spPr>
          <a:xfrm>
            <a:off x="683568" y="337880"/>
            <a:ext cx="7704856" cy="1938992"/>
          </a:xfrm>
          <a:prstGeom prst="rect">
            <a:avLst/>
          </a:prstGeom>
          <a:noFill/>
        </p:spPr>
        <p:txBody>
          <a:bodyPr wrap="square" rtlCol="0">
            <a:spAutoFit/>
          </a:bodyPr>
          <a:lstStyle/>
          <a:p>
            <a:r>
              <a:rPr lang="en-US" altLang="zh-TW" sz="2000" dirty="0"/>
              <a:t>In </a:t>
            </a:r>
            <a:r>
              <a:rPr lang="en-US" altLang="zh-TW" sz="2000" dirty="0" err="1"/>
              <a:t>GaAs</a:t>
            </a:r>
            <a:r>
              <a:rPr lang="en-US" altLang="zh-TW" sz="2000" dirty="0"/>
              <a:t>, the minimum conduction band energy and maximum valence band energy occur at the same k value. A semiconductor with this property is said to be a </a:t>
            </a:r>
            <a:r>
              <a:rPr lang="en-US" altLang="zh-TW" sz="2000" b="1" dirty="0">
                <a:solidFill>
                  <a:srgbClr val="FF0000"/>
                </a:solidFill>
              </a:rPr>
              <a:t>direct </a:t>
            </a:r>
            <a:r>
              <a:rPr lang="en-US" altLang="zh-TW" sz="2000" b="1" dirty="0" err="1">
                <a:solidFill>
                  <a:srgbClr val="FF0000"/>
                </a:solidFill>
              </a:rPr>
              <a:t>bandgap</a:t>
            </a:r>
            <a:r>
              <a:rPr lang="en-US" altLang="zh-TW" sz="2000" b="1" dirty="0">
                <a:solidFill>
                  <a:srgbClr val="FF0000"/>
                </a:solidFill>
              </a:rPr>
              <a:t> </a:t>
            </a:r>
            <a:r>
              <a:rPr lang="en-US" altLang="zh-TW" sz="2000" dirty="0" smtClean="0"/>
              <a:t>semiconductor.</a:t>
            </a:r>
          </a:p>
          <a:p>
            <a:r>
              <a:rPr lang="en-US" altLang="zh-TW" sz="2000" dirty="0"/>
              <a:t>A semiconductor whose maximum valence band energy and minimum conduction band energy do not occur at the same k value is called an </a:t>
            </a:r>
            <a:r>
              <a:rPr lang="en-US" altLang="zh-TW" sz="2000" b="1" dirty="0">
                <a:solidFill>
                  <a:srgbClr val="FF0000"/>
                </a:solidFill>
              </a:rPr>
              <a:t>indirect </a:t>
            </a:r>
            <a:r>
              <a:rPr lang="en-US" altLang="zh-TW" sz="2000" b="1" dirty="0" err="1">
                <a:solidFill>
                  <a:srgbClr val="FF0000"/>
                </a:solidFill>
              </a:rPr>
              <a:t>bandgap</a:t>
            </a:r>
            <a:r>
              <a:rPr lang="en-US" altLang="zh-TW" sz="2000" b="1" dirty="0">
                <a:solidFill>
                  <a:srgbClr val="FF0000"/>
                </a:solidFill>
              </a:rPr>
              <a:t> </a:t>
            </a:r>
            <a:r>
              <a:rPr lang="en-US" altLang="zh-TW" sz="2000" dirty="0"/>
              <a:t>semiconductor. </a:t>
            </a:r>
            <a:endParaRPr lang="zh-TW" altLang="en-US" sz="2000" dirty="0"/>
          </a:p>
        </p:txBody>
      </p:sp>
      <p:sp>
        <p:nvSpPr>
          <p:cNvPr id="4" name="文字方塊 3"/>
          <p:cNvSpPr txBox="1"/>
          <p:nvPr/>
        </p:nvSpPr>
        <p:spPr>
          <a:xfrm>
            <a:off x="467545" y="2420888"/>
            <a:ext cx="8352927" cy="2985433"/>
          </a:xfrm>
          <a:prstGeom prst="rect">
            <a:avLst/>
          </a:prstGeom>
          <a:noFill/>
        </p:spPr>
        <p:txBody>
          <a:bodyPr wrap="square" rtlCol="0">
            <a:spAutoFit/>
          </a:bodyPr>
          <a:lstStyle/>
          <a:p>
            <a:r>
              <a:rPr lang="en-US" altLang="zh-TW" sz="2000" b="1" dirty="0"/>
              <a:t>3.3.2    Additional Effective Mass </a:t>
            </a:r>
            <a:r>
              <a:rPr lang="en-US" altLang="zh-TW" sz="2000" b="1" dirty="0" smtClean="0"/>
              <a:t>Concepts</a:t>
            </a:r>
          </a:p>
          <a:p>
            <a:r>
              <a:rPr lang="en-US" altLang="zh-TW" sz="2000" dirty="0"/>
              <a:t>the curvature of the conduction band at its minimum value for </a:t>
            </a:r>
            <a:r>
              <a:rPr lang="en-US" altLang="zh-TW" sz="2000" dirty="0" err="1"/>
              <a:t>GaAs</a:t>
            </a:r>
            <a:r>
              <a:rPr lang="en-US" altLang="zh-TW" sz="2000" dirty="0"/>
              <a:t> is larger than that of silicon, so the </a:t>
            </a:r>
            <a:r>
              <a:rPr lang="en-US" altLang="zh-TW" sz="2000" b="1" dirty="0"/>
              <a:t>effective mass </a:t>
            </a:r>
            <a:r>
              <a:rPr lang="en-US" altLang="zh-TW" sz="2000" dirty="0"/>
              <a:t>of an electron in the conduction band of </a:t>
            </a:r>
            <a:r>
              <a:rPr lang="en-US" altLang="zh-TW" sz="2000" dirty="0" err="1"/>
              <a:t>GaAs</a:t>
            </a:r>
            <a:r>
              <a:rPr lang="en-US" altLang="zh-TW" sz="2000" dirty="0"/>
              <a:t> will be </a:t>
            </a:r>
            <a:r>
              <a:rPr lang="en-US" altLang="zh-TW" sz="2000" b="1" dirty="0"/>
              <a:t>smaller</a:t>
            </a:r>
            <a:r>
              <a:rPr lang="en-US" altLang="zh-TW" sz="2000" dirty="0"/>
              <a:t> than that in silicon</a:t>
            </a:r>
            <a:r>
              <a:rPr lang="en-US" altLang="zh-TW" sz="2000" dirty="0" smtClean="0"/>
              <a:t>.</a:t>
            </a:r>
          </a:p>
          <a:p>
            <a:endParaRPr lang="en-US" altLang="zh-TW" sz="2000" dirty="0" smtClean="0"/>
          </a:p>
          <a:p>
            <a:r>
              <a:rPr lang="en-US" altLang="zh-TW" sz="2400" b="1" dirty="0"/>
              <a:t>3.4 | DENSITY OF STATES </a:t>
            </a:r>
            <a:r>
              <a:rPr lang="en-US" altLang="zh-TW" sz="2400" b="1" dirty="0" smtClean="0"/>
              <a:t>FUNCTION</a:t>
            </a:r>
          </a:p>
          <a:p>
            <a:r>
              <a:rPr lang="en-US" altLang="zh-TW" sz="2000" dirty="0" smtClean="0"/>
              <a:t>The </a:t>
            </a:r>
            <a:r>
              <a:rPr lang="en-US" altLang="zh-TW" sz="2000" dirty="0"/>
              <a:t>number of carriers that can contribute to the conduction process is a function of the number of available energy or quantum states </a:t>
            </a:r>
          </a:p>
          <a:p>
            <a:endParaRPr lang="zh-TW" alt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186511"/>
            <a:ext cx="749617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5335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28</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343" y="188640"/>
            <a:ext cx="4761716" cy="3049169"/>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350468"/>
            <a:ext cx="7534275"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線接點 5"/>
          <p:cNvCxnSpPr/>
          <p:nvPr/>
        </p:nvCxnSpPr>
        <p:spPr>
          <a:xfrm>
            <a:off x="2915816" y="6741368"/>
            <a:ext cx="2232248"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91414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29</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90" y="1124744"/>
            <a:ext cx="8355075"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635896" y="4941168"/>
            <a:ext cx="2592288" cy="7200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285622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548680"/>
            <a:ext cx="8229600" cy="1791072"/>
          </a:xfrm>
        </p:spPr>
        <p:txBody>
          <a:bodyPr>
            <a:normAutofit fontScale="90000"/>
          </a:bodyPr>
          <a:lstStyle/>
          <a:p>
            <a:pPr marL="342900" indent="-342900" algn="l">
              <a:buFont typeface="Arial" pitchFamily="34" charset="0"/>
              <a:buChar char="•"/>
            </a:pPr>
            <a:r>
              <a:rPr lang="en-US" altLang="zh-TW" sz="2400" dirty="0" smtClean="0"/>
              <a:t>pushing the atoms together, the initial quantized energy level will </a:t>
            </a:r>
            <a:r>
              <a:rPr lang="en-US" altLang="zh-TW" sz="2400" b="1" dirty="0" smtClean="0">
                <a:solidFill>
                  <a:srgbClr val="FF0000"/>
                </a:solidFill>
              </a:rPr>
              <a:t>split into a band </a:t>
            </a:r>
            <a:r>
              <a:rPr lang="en-US" altLang="zh-TW" sz="2400" dirty="0" smtClean="0"/>
              <a:t>of discrete energy levels. </a:t>
            </a:r>
            <a:br>
              <a:rPr lang="en-US" altLang="zh-TW" sz="2400" dirty="0" smtClean="0"/>
            </a:br>
            <a:r>
              <a:rPr lang="en-US" altLang="zh-TW" sz="2400" dirty="0" smtClean="0"/>
              <a:t>This energy difference is extremely small, so that for all practical</a:t>
            </a:r>
            <a:br>
              <a:rPr lang="en-US" altLang="zh-TW" sz="2400" dirty="0" smtClean="0"/>
            </a:br>
            <a:r>
              <a:rPr lang="en-US" altLang="zh-TW" sz="2400" dirty="0" smtClean="0"/>
              <a:t>purposes, we have a </a:t>
            </a:r>
            <a:r>
              <a:rPr lang="en-US" altLang="zh-TW" sz="2400" dirty="0" smtClean="0">
                <a:solidFill>
                  <a:srgbClr val="FF0000"/>
                </a:solidFill>
              </a:rPr>
              <a:t>quasi-continuous energy distribution </a:t>
            </a:r>
            <a:r>
              <a:rPr lang="en-US" altLang="zh-TW" sz="2400" dirty="0" smtClean="0"/>
              <a:t>through the allowed energy band. </a:t>
            </a:r>
            <a:endParaRPr lang="zh-TW" altLang="en-US" sz="2400"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3</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66" y="2564904"/>
            <a:ext cx="4954322" cy="3883549"/>
          </a:xfrm>
          <a:prstGeom prst="rect">
            <a:avLst/>
          </a:prstGeom>
        </p:spPr>
      </p:pic>
      <p:sp>
        <p:nvSpPr>
          <p:cNvPr id="6" name="文字方塊 5"/>
          <p:cNvSpPr txBox="1"/>
          <p:nvPr/>
        </p:nvSpPr>
        <p:spPr>
          <a:xfrm>
            <a:off x="5508104" y="2564904"/>
            <a:ext cx="3491879" cy="3970318"/>
          </a:xfrm>
          <a:prstGeom prst="rect">
            <a:avLst/>
          </a:prstGeom>
          <a:noFill/>
        </p:spPr>
        <p:txBody>
          <a:bodyPr wrap="square" rtlCol="0">
            <a:spAutoFit/>
          </a:bodyPr>
          <a:lstStyle/>
          <a:p>
            <a:r>
              <a:rPr lang="en-US" altLang="zh-TW" dirty="0" smtClean="0"/>
              <a:t>A change in velocity of 1 cm/s compared with 10</a:t>
            </a:r>
            <a:r>
              <a:rPr lang="en-US" altLang="zh-TW" baseline="30000" dirty="0" smtClean="0"/>
              <a:t>7</a:t>
            </a:r>
            <a:r>
              <a:rPr lang="en-US" altLang="zh-TW" dirty="0" smtClean="0"/>
              <a:t>  cm/s results in a change in energy of</a:t>
            </a:r>
          </a:p>
          <a:p>
            <a:r>
              <a:rPr lang="en-US" altLang="zh-TW" dirty="0" smtClean="0"/>
              <a:t>5.7 x 10</a:t>
            </a:r>
            <a:r>
              <a:rPr lang="en-US" altLang="zh-TW" baseline="30000" dirty="0" smtClean="0"/>
              <a:t>-9 </a:t>
            </a:r>
            <a:r>
              <a:rPr lang="en-US" altLang="zh-TW" dirty="0" smtClean="0"/>
              <a:t> </a:t>
            </a:r>
            <a:r>
              <a:rPr lang="en-US" altLang="zh-TW" dirty="0" err="1" smtClean="0"/>
              <a:t>eV</a:t>
            </a:r>
            <a:r>
              <a:rPr lang="en-US" altLang="zh-TW" dirty="0" smtClean="0"/>
              <a:t>, which is orders of magnitude larger than the change in energy of 10</a:t>
            </a:r>
            <a:r>
              <a:rPr lang="en-US" altLang="zh-TW" baseline="30000" dirty="0" smtClean="0"/>
              <a:t>-19</a:t>
            </a:r>
            <a:r>
              <a:rPr lang="en-US" altLang="zh-TW" dirty="0" smtClean="0"/>
              <a:t>  </a:t>
            </a:r>
            <a:r>
              <a:rPr lang="en-US" altLang="zh-TW" dirty="0" err="1" smtClean="0"/>
              <a:t>eV</a:t>
            </a:r>
            <a:r>
              <a:rPr lang="en-US" altLang="zh-TW" dirty="0" smtClean="0"/>
              <a:t> between energy states in the allowed energy band. This example serves to demonstrate that a difference in adjacent energy states of 10</a:t>
            </a:r>
            <a:r>
              <a:rPr lang="en-US" altLang="zh-TW" baseline="30000" dirty="0" smtClean="0"/>
              <a:t>-19 </a:t>
            </a:r>
            <a:r>
              <a:rPr lang="en-US" altLang="zh-TW" dirty="0" smtClean="0"/>
              <a:t> </a:t>
            </a:r>
            <a:r>
              <a:rPr lang="en-US" altLang="zh-TW" dirty="0" err="1" smtClean="0"/>
              <a:t>eV</a:t>
            </a:r>
            <a:r>
              <a:rPr lang="en-US" altLang="zh-TW" dirty="0" smtClean="0"/>
              <a:t> is indeed very small, so that the discrete energies within an allowed band may be treated as a quasi-continuous distribution.</a:t>
            </a:r>
            <a:endParaRPr lang="zh-TW" altLang="en-US" dirty="0"/>
          </a:p>
        </p:txBody>
      </p:sp>
    </p:spTree>
    <p:extLst>
      <p:ext uri="{BB962C8B-B14F-4D97-AF65-F5344CB8AC3E}">
        <p14:creationId xmlns:p14="http://schemas.microsoft.com/office/powerpoint/2010/main" val="26294059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30</a:t>
            </a:fld>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0648"/>
            <a:ext cx="757237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1377280"/>
            <a:ext cx="76104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線接點 5"/>
          <p:cNvCxnSpPr/>
          <p:nvPr/>
        </p:nvCxnSpPr>
        <p:spPr>
          <a:xfrm>
            <a:off x="827584" y="5949280"/>
            <a:ext cx="640871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直線接點 7"/>
          <p:cNvCxnSpPr/>
          <p:nvPr/>
        </p:nvCxnSpPr>
        <p:spPr>
          <a:xfrm>
            <a:off x="5508104" y="5373216"/>
            <a:ext cx="273630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直線接點 9"/>
          <p:cNvCxnSpPr/>
          <p:nvPr/>
        </p:nvCxnSpPr>
        <p:spPr>
          <a:xfrm>
            <a:off x="7164288" y="5661248"/>
            <a:ext cx="1160512"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038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31</a:t>
            </a:fld>
            <a:endParaRPr lang="zh-TW" altLang="en-US"/>
          </a:p>
        </p:txBody>
      </p:sp>
      <p:sp>
        <p:nvSpPr>
          <p:cNvPr id="3" name="文字方塊 2"/>
          <p:cNvSpPr txBox="1"/>
          <p:nvPr/>
        </p:nvSpPr>
        <p:spPr>
          <a:xfrm>
            <a:off x="611560" y="188640"/>
            <a:ext cx="4783041" cy="461665"/>
          </a:xfrm>
          <a:prstGeom prst="rect">
            <a:avLst/>
          </a:prstGeom>
          <a:noFill/>
        </p:spPr>
        <p:txBody>
          <a:bodyPr wrap="none" rtlCol="0">
            <a:spAutoFit/>
          </a:bodyPr>
          <a:lstStyle/>
          <a:p>
            <a:r>
              <a:rPr lang="en-US" altLang="zh-TW" sz="2400" b="1" dirty="0"/>
              <a:t>3.4.2    Extension to Semiconductors</a:t>
            </a:r>
            <a:endParaRPr lang="zh-TW" altLang="en-US" sz="24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2" y="692696"/>
            <a:ext cx="74961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2780928"/>
            <a:ext cx="757237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941168"/>
            <a:ext cx="76485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9118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C5F47A4-25BE-4003-AC33-C5926BEBDF23}" type="slidenum">
              <a:rPr lang="zh-TW" altLang="en-US" smtClean="0"/>
              <a:t>32</a:t>
            </a:fld>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673" y="3140968"/>
            <a:ext cx="5978815" cy="324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2028"/>
            <a:ext cx="2880320" cy="4659341"/>
          </a:xfrm>
          <a:prstGeom prst="rect">
            <a:avLst/>
          </a:prstGeom>
        </p:spPr>
      </p:pic>
    </p:spTree>
    <p:extLst>
      <p:ext uri="{BB962C8B-B14F-4D97-AF65-F5344CB8AC3E}">
        <p14:creationId xmlns:p14="http://schemas.microsoft.com/office/powerpoint/2010/main" val="476319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33</a:t>
            </a:fld>
            <a:endParaRPr lang="zh-TW" altLang="en-US"/>
          </a:p>
        </p:txBody>
      </p:sp>
      <p:sp>
        <p:nvSpPr>
          <p:cNvPr id="5" name="文字方塊 4"/>
          <p:cNvSpPr txBox="1"/>
          <p:nvPr/>
        </p:nvSpPr>
        <p:spPr>
          <a:xfrm>
            <a:off x="395536" y="188640"/>
            <a:ext cx="8640960" cy="2677656"/>
          </a:xfrm>
          <a:prstGeom prst="rect">
            <a:avLst/>
          </a:prstGeom>
          <a:noFill/>
        </p:spPr>
        <p:txBody>
          <a:bodyPr wrap="square" rtlCol="0">
            <a:spAutoFit/>
          </a:bodyPr>
          <a:lstStyle/>
          <a:p>
            <a:r>
              <a:rPr lang="en-US" altLang="zh-TW" sz="2400" b="1" dirty="0"/>
              <a:t>3.5 | STATISTICAL </a:t>
            </a:r>
            <a:r>
              <a:rPr lang="en-US" altLang="zh-TW" sz="2400" b="1" dirty="0" smtClean="0"/>
              <a:t>MECHANICS</a:t>
            </a:r>
          </a:p>
          <a:p>
            <a:r>
              <a:rPr lang="en-US" altLang="zh-TW" sz="2400" b="1" dirty="0" smtClean="0"/>
              <a:t>3.5.1    </a:t>
            </a:r>
            <a:r>
              <a:rPr lang="en-US" altLang="zh-TW" sz="2400" b="1" dirty="0"/>
              <a:t>Statistical </a:t>
            </a:r>
            <a:r>
              <a:rPr lang="en-US" altLang="zh-TW" sz="2400" b="1" dirty="0" smtClean="0"/>
              <a:t>Laws</a:t>
            </a:r>
          </a:p>
          <a:p>
            <a:pPr marL="457200" indent="-457200">
              <a:buFont typeface="+mj-lt"/>
              <a:buAutoNum type="arabicPeriod"/>
            </a:pPr>
            <a:r>
              <a:rPr lang="en-US" altLang="zh-TW" sz="2400" dirty="0"/>
              <a:t>One distribution law is the </a:t>
            </a:r>
            <a:r>
              <a:rPr lang="en-US" altLang="zh-TW" sz="2400" dirty="0">
                <a:solidFill>
                  <a:srgbClr val="FF0000"/>
                </a:solidFill>
              </a:rPr>
              <a:t>Maxwell–Boltzmann </a:t>
            </a:r>
            <a:r>
              <a:rPr lang="en-US" altLang="zh-TW" sz="2400" dirty="0"/>
              <a:t>probability </a:t>
            </a:r>
            <a:r>
              <a:rPr lang="en-US" altLang="zh-TW" sz="2400" dirty="0" smtClean="0"/>
              <a:t>function, gas molecules. </a:t>
            </a:r>
          </a:p>
          <a:p>
            <a:pPr marL="457200" indent="-457200">
              <a:buFont typeface="+mj-lt"/>
              <a:buAutoNum type="arabicPeriod"/>
            </a:pPr>
            <a:r>
              <a:rPr lang="en-US" altLang="zh-TW" sz="2400" dirty="0"/>
              <a:t>A second distribution law is the </a:t>
            </a:r>
            <a:r>
              <a:rPr lang="en-US" altLang="zh-TW" sz="2400" dirty="0">
                <a:solidFill>
                  <a:srgbClr val="FF0000"/>
                </a:solidFill>
              </a:rPr>
              <a:t>Bose–Einstein</a:t>
            </a:r>
            <a:r>
              <a:rPr lang="en-US" altLang="zh-TW" sz="2400" dirty="0"/>
              <a:t> </a:t>
            </a:r>
            <a:r>
              <a:rPr lang="en-US" altLang="zh-TW" sz="2400" dirty="0" smtClean="0"/>
              <a:t>function, photons. </a:t>
            </a:r>
          </a:p>
          <a:p>
            <a:pPr marL="457200" indent="-457200">
              <a:buFont typeface="+mj-lt"/>
              <a:buAutoNum type="arabicPeriod"/>
            </a:pPr>
            <a:r>
              <a:rPr lang="en-US" altLang="zh-TW" sz="2400" dirty="0"/>
              <a:t>The third distribution law is the </a:t>
            </a:r>
            <a:r>
              <a:rPr lang="en-US" altLang="zh-TW" sz="2400" dirty="0">
                <a:solidFill>
                  <a:srgbClr val="FF0000"/>
                </a:solidFill>
              </a:rPr>
              <a:t>Fermi–Dirac</a:t>
            </a:r>
            <a:r>
              <a:rPr lang="en-US" altLang="zh-TW" sz="2400" dirty="0"/>
              <a:t> probability </a:t>
            </a:r>
            <a:r>
              <a:rPr lang="en-US" altLang="zh-TW" sz="2400" dirty="0" smtClean="0"/>
              <a:t>function, electron in crystal.</a:t>
            </a:r>
            <a:endParaRPr lang="zh-TW" alt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780928"/>
            <a:ext cx="8246275" cy="140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4383186"/>
            <a:ext cx="4104456" cy="1165488"/>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5733256"/>
            <a:ext cx="747712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857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34</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6632"/>
            <a:ext cx="6476525"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323528" y="1340768"/>
            <a:ext cx="8424936" cy="2246769"/>
          </a:xfrm>
          <a:prstGeom prst="rect">
            <a:avLst/>
          </a:prstGeom>
          <a:noFill/>
        </p:spPr>
        <p:txBody>
          <a:bodyPr wrap="square" rtlCol="0">
            <a:spAutoFit/>
          </a:bodyPr>
          <a:lstStyle/>
          <a:p>
            <a:pPr marL="342900" indent="-342900">
              <a:buFont typeface="Arial" pitchFamily="34" charset="0"/>
              <a:buChar char="•"/>
            </a:pPr>
            <a:r>
              <a:rPr lang="en-US" altLang="zh-TW" sz="2000" dirty="0" smtClean="0"/>
              <a:t>N(E</a:t>
            </a:r>
            <a:r>
              <a:rPr lang="en-US" altLang="zh-TW" sz="2000" dirty="0"/>
              <a:t>) is the number of particles per unit volume per unit energy </a:t>
            </a:r>
            <a:endParaRPr lang="en-US" altLang="zh-TW" sz="2000" dirty="0" smtClean="0"/>
          </a:p>
          <a:p>
            <a:pPr marL="342900" indent="-342900">
              <a:buFont typeface="Arial" pitchFamily="34" charset="0"/>
              <a:buChar char="•"/>
            </a:pPr>
            <a:r>
              <a:rPr lang="en-US" altLang="zh-TW" sz="2000" dirty="0" smtClean="0"/>
              <a:t>g(E</a:t>
            </a:r>
            <a:r>
              <a:rPr lang="en-US" altLang="zh-TW" sz="2000" dirty="0"/>
              <a:t>) is the number of quantum states per unit volume per unit </a:t>
            </a:r>
            <a:r>
              <a:rPr lang="en-US" altLang="zh-TW" sz="2000" dirty="0" smtClean="0"/>
              <a:t>energy</a:t>
            </a:r>
            <a:r>
              <a:rPr lang="en-US" altLang="zh-TW" sz="2000" dirty="0"/>
              <a:t>. </a:t>
            </a:r>
            <a:endParaRPr lang="en-US" altLang="zh-TW" sz="2000" dirty="0" smtClean="0"/>
          </a:p>
          <a:p>
            <a:pPr marL="342900" indent="-342900">
              <a:buFont typeface="Arial" pitchFamily="34" charset="0"/>
              <a:buChar char="•"/>
            </a:pPr>
            <a:r>
              <a:rPr lang="en-US" altLang="zh-TW" sz="2000" b="1" dirty="0" smtClean="0">
                <a:solidFill>
                  <a:srgbClr val="FF0000"/>
                </a:solidFill>
              </a:rPr>
              <a:t> </a:t>
            </a:r>
            <a:r>
              <a:rPr lang="en-US" altLang="zh-TW" sz="2000" b="1" dirty="0" err="1">
                <a:solidFill>
                  <a:srgbClr val="FF0000"/>
                </a:solidFill>
              </a:rPr>
              <a:t>f</a:t>
            </a:r>
            <a:r>
              <a:rPr lang="en-US" altLang="zh-TW" sz="2000" b="1" baseline="-25000" dirty="0" err="1">
                <a:solidFill>
                  <a:srgbClr val="FF0000"/>
                </a:solidFill>
              </a:rPr>
              <a:t>F</a:t>
            </a:r>
            <a:r>
              <a:rPr lang="en-US" altLang="zh-TW" sz="2000" b="1" dirty="0">
                <a:solidFill>
                  <a:srgbClr val="FF0000"/>
                </a:solidFill>
              </a:rPr>
              <a:t>(E) </a:t>
            </a:r>
            <a:r>
              <a:rPr lang="en-US" altLang="zh-TW" sz="2000" dirty="0"/>
              <a:t>is called the Fermi–Dirac distribution or probability </a:t>
            </a:r>
            <a:r>
              <a:rPr lang="en-US" altLang="zh-TW" sz="2000" dirty="0" smtClean="0"/>
              <a:t>function </a:t>
            </a:r>
            <a:r>
              <a:rPr lang="en-US" altLang="zh-TW" sz="2000" dirty="0"/>
              <a:t>and gives the probability that a quantum state at the energy E will be occupied by an electron</a:t>
            </a:r>
            <a:r>
              <a:rPr lang="en-US" altLang="zh-TW" sz="2000" dirty="0" smtClean="0"/>
              <a:t>.</a:t>
            </a:r>
          </a:p>
          <a:p>
            <a:pPr marL="342900" indent="-342900">
              <a:buFont typeface="Arial" pitchFamily="34" charset="0"/>
              <a:buChar char="•"/>
            </a:pPr>
            <a:r>
              <a:rPr lang="en-US" altLang="zh-TW" sz="2000" dirty="0" smtClean="0"/>
              <a:t>The </a:t>
            </a:r>
            <a:r>
              <a:rPr lang="en-US" altLang="zh-TW" sz="2000" b="1" dirty="0">
                <a:solidFill>
                  <a:srgbClr val="FF0000"/>
                </a:solidFill>
              </a:rPr>
              <a:t>energy E</a:t>
            </a:r>
            <a:r>
              <a:rPr lang="en-US" altLang="zh-TW" sz="2000" b="1" baseline="-25000" dirty="0">
                <a:solidFill>
                  <a:srgbClr val="FF0000"/>
                </a:solidFill>
              </a:rPr>
              <a:t>F</a:t>
            </a:r>
            <a:r>
              <a:rPr lang="en-US" altLang="zh-TW" sz="2000" b="1" dirty="0">
                <a:solidFill>
                  <a:srgbClr val="FF0000"/>
                </a:solidFill>
              </a:rPr>
              <a:t>  </a:t>
            </a:r>
            <a:r>
              <a:rPr lang="en-US" altLang="zh-TW" sz="2000" dirty="0"/>
              <a:t>is called the Fermi energy</a:t>
            </a:r>
            <a:r>
              <a:rPr lang="en-US" altLang="zh-TW" sz="2000" dirty="0" smtClean="0"/>
              <a:t>.</a:t>
            </a:r>
          </a:p>
          <a:p>
            <a:pPr marL="342900" indent="-342900">
              <a:buFont typeface="Arial" pitchFamily="34" charset="0"/>
              <a:buChar char="•"/>
            </a:pPr>
            <a:r>
              <a:rPr lang="en-US" altLang="zh-TW" sz="2000" dirty="0" smtClean="0"/>
              <a:t> </a:t>
            </a:r>
            <a:r>
              <a:rPr lang="en-US" altLang="zh-TW" sz="2000" dirty="0" err="1">
                <a:solidFill>
                  <a:prstClr val="black"/>
                </a:solidFill>
              </a:rPr>
              <a:t>f</a:t>
            </a:r>
            <a:r>
              <a:rPr lang="en-US" altLang="zh-TW" sz="2000" baseline="-25000" dirty="0" err="1">
                <a:solidFill>
                  <a:prstClr val="black"/>
                </a:solidFill>
              </a:rPr>
              <a:t>F</a:t>
            </a:r>
            <a:r>
              <a:rPr lang="en-US" altLang="zh-TW" sz="2000" dirty="0">
                <a:solidFill>
                  <a:prstClr val="black"/>
                </a:solidFill>
              </a:rPr>
              <a:t>(E) </a:t>
            </a:r>
            <a:r>
              <a:rPr lang="en-US" altLang="zh-TW" sz="2000" dirty="0" smtClean="0"/>
              <a:t> </a:t>
            </a:r>
            <a:r>
              <a:rPr lang="en-US" altLang="zh-TW" sz="2000" dirty="0"/>
              <a:t>is the ratio of filled to total quantum states at any energy E.</a:t>
            </a:r>
            <a:endParaRPr lang="zh-TW" altLang="en-US" sz="2000"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3" y="4023655"/>
            <a:ext cx="2870643" cy="2577913"/>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3783880"/>
            <a:ext cx="2789130" cy="2817688"/>
          </a:xfrm>
          <a:prstGeom prst="rect">
            <a:avLst/>
          </a:prstGeom>
        </p:spPr>
      </p:pic>
      <p:sp>
        <p:nvSpPr>
          <p:cNvPr id="6" name="文字方塊 5"/>
          <p:cNvSpPr txBox="1"/>
          <p:nvPr/>
        </p:nvSpPr>
        <p:spPr>
          <a:xfrm>
            <a:off x="3059832" y="4365104"/>
            <a:ext cx="2232248" cy="1323439"/>
          </a:xfrm>
          <a:prstGeom prst="rect">
            <a:avLst/>
          </a:prstGeom>
          <a:noFill/>
        </p:spPr>
        <p:txBody>
          <a:bodyPr wrap="square" rtlCol="0">
            <a:spAutoFit/>
          </a:bodyPr>
          <a:lstStyle/>
          <a:p>
            <a:r>
              <a:rPr lang="en-US" altLang="zh-TW" sz="2000" dirty="0"/>
              <a:t>at </a:t>
            </a:r>
            <a:r>
              <a:rPr lang="en-US" altLang="zh-TW" sz="2000" b="1" dirty="0">
                <a:solidFill>
                  <a:srgbClr val="FF0000"/>
                </a:solidFill>
              </a:rPr>
              <a:t>T = 0 </a:t>
            </a:r>
            <a:r>
              <a:rPr lang="en-US" altLang="zh-TW" sz="2000" b="1" dirty="0" smtClean="0">
                <a:solidFill>
                  <a:srgbClr val="FF0000"/>
                </a:solidFill>
              </a:rPr>
              <a:t>K</a:t>
            </a:r>
            <a:r>
              <a:rPr lang="en-US" altLang="zh-TW" sz="2000" dirty="0" smtClean="0"/>
              <a:t>, the </a:t>
            </a:r>
            <a:r>
              <a:rPr lang="en-US" altLang="zh-TW" sz="2000" dirty="0"/>
              <a:t>electrons will be in the lowest possible energy </a:t>
            </a:r>
            <a:r>
              <a:rPr lang="en-US" altLang="zh-TW" sz="2000" dirty="0" smtClean="0"/>
              <a:t>state </a:t>
            </a:r>
            <a:endParaRPr lang="zh-TW" altLang="en-US" sz="2000" dirty="0"/>
          </a:p>
        </p:txBody>
      </p:sp>
    </p:spTree>
    <p:extLst>
      <p:ext uri="{BB962C8B-B14F-4D97-AF65-F5344CB8AC3E}">
        <p14:creationId xmlns:p14="http://schemas.microsoft.com/office/powerpoint/2010/main" val="874695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35</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7" y="332657"/>
            <a:ext cx="4437405" cy="2984802"/>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759" y="332656"/>
            <a:ext cx="3552642" cy="3528392"/>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4111507"/>
            <a:ext cx="4320480" cy="2498821"/>
          </a:xfrm>
          <a:prstGeom prst="rect">
            <a:avLst/>
          </a:prstGeom>
        </p:spPr>
      </p:pic>
      <p:cxnSp>
        <p:nvCxnSpPr>
          <p:cNvPr id="9" name="直線接點 8"/>
          <p:cNvCxnSpPr>
            <a:stCxn id="5" idx="2"/>
          </p:cNvCxnSpPr>
          <p:nvPr/>
        </p:nvCxnSpPr>
        <p:spPr>
          <a:xfrm>
            <a:off x="2542230" y="3317459"/>
            <a:ext cx="58961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直線接點 10"/>
          <p:cNvCxnSpPr/>
          <p:nvPr/>
        </p:nvCxnSpPr>
        <p:spPr>
          <a:xfrm>
            <a:off x="7452320" y="3861048"/>
            <a:ext cx="864096"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82656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36</a:t>
            </a:fld>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25338"/>
            <a:ext cx="7330827" cy="386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005064"/>
            <a:ext cx="7200800" cy="145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177" y="5157192"/>
            <a:ext cx="6703255" cy="1718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961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37</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4664"/>
            <a:ext cx="74580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283175"/>
            <a:ext cx="4320480" cy="2874017"/>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433" y="2348880"/>
            <a:ext cx="4475071" cy="2850248"/>
          </a:xfrm>
          <a:prstGeom prst="rect">
            <a:avLst/>
          </a:prstGeom>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5517232"/>
            <a:ext cx="8174998" cy="120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58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836712"/>
            <a:ext cx="8229600" cy="1143000"/>
          </a:xfrm>
        </p:spPr>
        <p:txBody>
          <a:bodyPr>
            <a:normAutofit/>
          </a:bodyPr>
          <a:lstStyle/>
          <a:p>
            <a:pPr algn="l"/>
            <a:r>
              <a:rPr lang="en-US" altLang="zh-TW" sz="2400" dirty="0" smtClean="0"/>
              <a:t>the outermost electrons in the n = 3 energy shell will begin to interact initially,</a:t>
            </a:r>
            <a:endParaRPr lang="zh-TW" altLang="en-US" sz="2400"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4</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007087"/>
            <a:ext cx="5904656" cy="4543817"/>
          </a:xfrm>
          <a:prstGeom prst="rect">
            <a:avLst/>
          </a:prstGeom>
        </p:spPr>
      </p:pic>
    </p:spTree>
    <p:extLst>
      <p:ext uri="{BB962C8B-B14F-4D97-AF65-F5344CB8AC3E}">
        <p14:creationId xmlns:p14="http://schemas.microsoft.com/office/powerpoint/2010/main" val="3335957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endParaRPr lang="zh-TW" altLang="en-US"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5</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94" y="2492896"/>
            <a:ext cx="8674194" cy="3888432"/>
          </a:xfrm>
          <a:prstGeom prst="rect">
            <a:avLst/>
          </a:prstGeom>
        </p:spPr>
      </p:pic>
      <p:sp>
        <p:nvSpPr>
          <p:cNvPr id="6" name="文字方塊 5"/>
          <p:cNvSpPr txBox="1"/>
          <p:nvPr/>
        </p:nvSpPr>
        <p:spPr>
          <a:xfrm>
            <a:off x="899592" y="447055"/>
            <a:ext cx="7560840" cy="1938992"/>
          </a:xfrm>
          <a:prstGeom prst="rect">
            <a:avLst/>
          </a:prstGeom>
          <a:noFill/>
        </p:spPr>
        <p:txBody>
          <a:bodyPr wrap="square" rtlCol="0">
            <a:spAutoFit/>
          </a:bodyPr>
          <a:lstStyle/>
          <a:p>
            <a:pPr marL="285750" indent="-285750">
              <a:buFont typeface="Arial" pitchFamily="34" charset="0"/>
              <a:buChar char="•"/>
            </a:pPr>
            <a:r>
              <a:rPr lang="en-US" altLang="zh-TW" sz="2000" dirty="0"/>
              <a:t>At the equilibrium interatomic distance, the bands have again split, but now four quantum states per atom are in the lower band and four quantum states per atom are in the upper band. </a:t>
            </a:r>
          </a:p>
          <a:p>
            <a:pPr marL="285750" indent="-285750">
              <a:buFont typeface="Arial" pitchFamily="34" charset="0"/>
              <a:buChar char="•"/>
            </a:pPr>
            <a:r>
              <a:rPr lang="en-US" altLang="zh-TW" sz="2000" b="1" dirty="0" smtClean="0">
                <a:solidFill>
                  <a:srgbClr val="FF0000"/>
                </a:solidFill>
              </a:rPr>
              <a:t>The </a:t>
            </a:r>
            <a:r>
              <a:rPr lang="en-US" altLang="zh-TW" sz="2000" b="1" dirty="0" err="1">
                <a:solidFill>
                  <a:srgbClr val="FF0000"/>
                </a:solidFill>
              </a:rPr>
              <a:t>bandgap</a:t>
            </a:r>
            <a:r>
              <a:rPr lang="en-US" altLang="zh-TW" sz="2000" b="1" dirty="0">
                <a:solidFill>
                  <a:srgbClr val="FF0000"/>
                </a:solidFill>
              </a:rPr>
              <a:t> energy </a:t>
            </a:r>
            <a:r>
              <a:rPr lang="en-US" altLang="zh-TW" sz="2000" b="1" dirty="0" err="1">
                <a:solidFill>
                  <a:srgbClr val="FF0000"/>
                </a:solidFill>
              </a:rPr>
              <a:t>Eg</a:t>
            </a:r>
            <a:r>
              <a:rPr lang="en-US" altLang="zh-TW" sz="2000" b="1" dirty="0">
                <a:solidFill>
                  <a:srgbClr val="FF0000"/>
                </a:solidFill>
              </a:rPr>
              <a:t>  </a:t>
            </a:r>
            <a:r>
              <a:rPr lang="en-US" altLang="zh-TW" sz="2000" dirty="0"/>
              <a:t>between the top of the valence band and the bottom of the conduction band is the width of the forbidden energy band.</a:t>
            </a:r>
            <a:endParaRPr lang="zh-TW" altLang="en-US" sz="2000" dirty="0"/>
          </a:p>
        </p:txBody>
      </p:sp>
    </p:spTree>
    <p:extLst>
      <p:ext uri="{BB962C8B-B14F-4D97-AF65-F5344CB8AC3E}">
        <p14:creationId xmlns:p14="http://schemas.microsoft.com/office/powerpoint/2010/main" val="921064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88640"/>
            <a:ext cx="5554960" cy="576064"/>
          </a:xfrm>
        </p:spPr>
        <p:txBody>
          <a:bodyPr>
            <a:normAutofit/>
          </a:bodyPr>
          <a:lstStyle/>
          <a:p>
            <a:pPr algn="l"/>
            <a:r>
              <a:rPr lang="en-US" altLang="zh-TW" sz="2800" dirty="0"/>
              <a:t>*3.1.2    The </a:t>
            </a:r>
            <a:r>
              <a:rPr lang="en-US" altLang="zh-TW" sz="2800" dirty="0" err="1"/>
              <a:t>Kronig</a:t>
            </a:r>
            <a:r>
              <a:rPr lang="en-US" altLang="zh-TW" sz="2800" dirty="0"/>
              <a:t>–Penney </a:t>
            </a:r>
            <a:r>
              <a:rPr lang="en-US" altLang="zh-TW" sz="2800" dirty="0" smtClean="0"/>
              <a:t>Model</a:t>
            </a:r>
            <a:endParaRPr lang="zh-TW" altLang="en-US" sz="2800" dirty="0"/>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6</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24" y="903375"/>
            <a:ext cx="3507820" cy="5793097"/>
          </a:xfrm>
          <a:prstGeom prst="rect">
            <a:avLst/>
          </a:prstGeom>
        </p:spPr>
      </p:pic>
      <p:sp>
        <p:nvSpPr>
          <p:cNvPr id="6" name="文字方塊 5"/>
          <p:cNvSpPr txBox="1"/>
          <p:nvPr/>
        </p:nvSpPr>
        <p:spPr>
          <a:xfrm>
            <a:off x="4788024" y="1196752"/>
            <a:ext cx="3851920" cy="1938992"/>
          </a:xfrm>
          <a:prstGeom prst="rect">
            <a:avLst/>
          </a:prstGeom>
          <a:noFill/>
        </p:spPr>
        <p:txBody>
          <a:bodyPr wrap="square" rtlCol="0">
            <a:spAutoFit/>
          </a:bodyPr>
          <a:lstStyle/>
          <a:p>
            <a:r>
              <a:rPr lang="en-US" altLang="zh-TW" sz="2400" dirty="0"/>
              <a:t>It is this potential function we would need to use in Schrodinger’s wave equation to model a one-dimensional single-crystal material.</a:t>
            </a:r>
            <a:endParaRPr lang="zh-TW" altLang="en-US" sz="2400" dirty="0"/>
          </a:p>
        </p:txBody>
      </p:sp>
    </p:spTree>
    <p:extLst>
      <p:ext uri="{BB962C8B-B14F-4D97-AF65-F5344CB8AC3E}">
        <p14:creationId xmlns:p14="http://schemas.microsoft.com/office/powerpoint/2010/main" val="65969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7</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33" y="548680"/>
            <a:ext cx="7571475" cy="4032448"/>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68" y="5013176"/>
            <a:ext cx="7935480" cy="130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7889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C5F47A4-25BE-4003-AC33-C5926BEBDF23}" type="slidenum">
              <a:rPr lang="zh-TW" altLang="en-US" smtClean="0"/>
              <a:t>8</a:t>
            </a:fld>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836712"/>
            <a:ext cx="76485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717032"/>
            <a:ext cx="7572375"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635896" y="5949280"/>
            <a:ext cx="1872208" cy="7200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567426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83968" y="2276872"/>
            <a:ext cx="1944216"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p:txBody>
          <a:bodyPr/>
          <a:lstStyle/>
          <a:p>
            <a:fld id="{1C5F47A4-25BE-4003-AC33-C5926BEBDF23}" type="slidenum">
              <a:rPr lang="zh-TW" altLang="en-US" smtClean="0"/>
              <a:t>9</a:t>
            </a:fld>
            <a:endParaRPr lang="zh-TW" alt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332656"/>
            <a:ext cx="874253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293097"/>
            <a:ext cx="8208912" cy="236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28208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TotalTime>
  <Words>1316</Words>
  <Application>Microsoft Office PowerPoint</Application>
  <PresentationFormat>On-screen Show (4:3)</PresentationFormat>
  <Paragraphs>118</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新細明體</vt:lpstr>
      <vt:lpstr>Arial</vt:lpstr>
      <vt:lpstr>Calibri</vt:lpstr>
      <vt:lpstr>Wingdings</vt:lpstr>
      <vt:lpstr>Office 佈景主題</vt:lpstr>
      <vt:lpstr>CHAPTER 3   Introduction to the Quantum Theory of Solids</vt:lpstr>
      <vt:lpstr>PowerPoint Presentation</vt:lpstr>
      <vt:lpstr>pushing the atoms together, the initial quantized energy level will split into a band of discrete energy levels.  This energy difference is extremely small, so that for all practical purposes, we have a quasi-continuous energy distribution through the allowed energy band. </vt:lpstr>
      <vt:lpstr>the outermost electrons in the n = 3 energy shell will begin to interact initially,</vt:lpstr>
      <vt:lpstr> </vt:lpstr>
      <vt:lpstr>*3.1.2    The Kronig–Penney Model</vt:lpstr>
      <vt:lpstr>PowerPoint Presentation</vt:lpstr>
      <vt:lpstr>PowerPoint Presentation</vt:lpstr>
      <vt:lpstr>PowerPoint Presentation</vt:lpstr>
      <vt:lpstr>PowerPoint Presentation</vt:lpstr>
      <vt:lpstr>PowerPoint Presentation</vt:lpstr>
      <vt:lpstr>consider the relation between E and k from Equation (3.24) for the particle in the single-crystal lattice.</vt:lpstr>
      <vt:lpstr>Figure 3.9 shows the concept of allowed energy bands for the particle propagating in the crystal lattice.</vt:lpstr>
      <vt:lpstr>This plot is referred to as a reduced k-space diagram, or a reduced-zone representation.</vt:lpstr>
      <vt:lpstr>3.2 | ELECTRICAL CONDUCTION IN SOLIDS</vt:lpstr>
      <vt:lpstr>PowerPoint Presentation</vt:lpstr>
      <vt:lpstr>PowerPoint Presentation</vt:lpstr>
      <vt:lpstr>3.2.3    Electron Effective Mass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Introduction to the Quantum Theory of Solids</dc:title>
  <dc:creator>KS Chang-Liao</dc:creator>
  <cp:lastModifiedBy>LNMIIT</cp:lastModifiedBy>
  <cp:revision>47</cp:revision>
  <dcterms:created xsi:type="dcterms:W3CDTF">2011-09-12T15:47:28Z</dcterms:created>
  <dcterms:modified xsi:type="dcterms:W3CDTF">2016-04-10T19:05:42Z</dcterms:modified>
</cp:coreProperties>
</file>